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6" r:id="rId3"/>
    <p:sldId id="344" r:id="rId4"/>
    <p:sldId id="361" r:id="rId5"/>
    <p:sldId id="357" r:id="rId6"/>
    <p:sldId id="347" r:id="rId7"/>
    <p:sldId id="355" r:id="rId8"/>
    <p:sldId id="360" r:id="rId9"/>
    <p:sldId id="353" r:id="rId10"/>
    <p:sldId id="358" r:id="rId11"/>
    <p:sldId id="348" r:id="rId12"/>
    <p:sldId id="350" r:id="rId13"/>
    <p:sldId id="359" r:id="rId14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434" autoAdjust="0"/>
  </p:normalViewPr>
  <p:slideViewPr>
    <p:cSldViewPr>
      <p:cViewPr varScale="1">
        <p:scale>
          <a:sx n="123" d="100"/>
          <a:sy n="123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90FAA2-C449-D27E-3FD2-758817012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4AA56-2C62-CC8E-EBFD-43B3CE78A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4C2DC5-01D1-4F98-B525-068743A88292}" type="datetimeFigureOut">
              <a:rPr lang="en-US"/>
              <a:pPr>
                <a:defRPr/>
              </a:pPr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BDBC1-5222-C21D-935C-620406A26E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0F72A-7E7E-4A21-0A7E-E913D48E6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807A0A-1A0D-443E-8579-07B310B26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0A42A6-D1AA-049E-E279-BBBE7298F2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97AB1-75C3-ED9E-21C7-1217FC2A6D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CDCDA23-C3C0-4570-854C-EA60FB7EFB4C}" type="datetimeFigureOut">
              <a:rPr lang="en-US"/>
              <a:pPr>
                <a:defRPr/>
              </a:pPr>
              <a:t>2/7/2024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9F39A0-C5CA-ACEF-AF8A-89D70AC163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EFF043-28B1-7A4F-A3CB-6B62A7461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3288A-FDD8-B429-E6CA-742727F263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5C2AA-772D-5692-D144-EA5D806C3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3ADC63-692A-4F4B-ADB3-EB79CFC32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29BBE37-2ABD-52E3-16E7-17DA840EA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1C57B93-5789-E3D6-52DD-4AEA6ACFC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 command is spitting out the SD value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9228759-A1DB-3CA1-5E63-AB96313F1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2C17C-8EF1-4483-98B7-F9B28A3D456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E38FE5A-6EE7-9D7E-D368-AD83F30F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127CC00E-8C3A-D374-A409-BA08E5C02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A3714-853C-C0F7-B828-049DF1E5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4D244-08B5-12B8-1E90-E0E5489D2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45434B-CD3C-7E10-4096-0591B1EDD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82E1-0F04-4E6E-81EC-B912EF4F7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7709D-83D7-67A3-EDDD-3ECE9B129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2C960-7E34-FF3E-B4AD-F4ACBCB76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B79A2-D74D-498B-722D-3841DA112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3FD5-91B5-483F-B02E-E1500C5A3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74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BA1A8-D0A7-3054-15C9-9F4CC1CAE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E5180-62D5-7C5D-ECD3-D38540695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09440-9FA9-9B65-8A92-95CA3611B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6253-EFD6-4ED0-8C36-92374DC23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0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8F9F1A-BFB3-36C9-CD42-36596B70D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D513C-78C0-E143-3BAD-DB405590F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01DC2-7A5E-38FB-4398-88149002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CF34-ABB3-4950-AC95-24182502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12EB0-D06E-B57A-2825-36E46858F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0B8B0-DE5E-B72C-DB38-A3A7B4D3B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602F3B-F236-114F-2C75-6ACDC5C10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952E-3E8E-4413-8890-8243CB9D8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9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8E9F3-5612-7A16-8142-139B7E823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E1663-AAC4-31B0-3999-D255844F0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EFD3B-EA5F-5410-4057-42D548BB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434A-8B5E-4A9E-8B87-413C179E1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8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3093FD-59B5-2387-14B2-222BB9952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AB6C62-861A-1926-A109-F231A6F5D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320F5C-8426-14FB-3769-5DB2437E5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A70E-619C-417D-8367-7FF7D8432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B3F697-8A0C-80AC-8718-C99CC6385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6F0810-F921-72EC-1438-6D5A666CA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8E2918-8087-8977-8492-0B7BA6762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264D-3BB3-4624-938A-E1ED8A58A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7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741D8C-4358-1806-2F04-EF6819D1B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E7B6C8-E5F9-AEA1-22B9-9324A8D42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C16A9B-15AF-ED79-71D0-C125B47CB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97B2-0E2B-4881-908D-83FBD1D8F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08DB2-0953-0719-C51A-C1D0EA0B5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1AC75-0E99-B3FC-EA53-83C3F1A15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9D376-80F0-5284-0832-CFE3A80D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2779-013C-4BCA-8C51-CA673656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C942F-80BF-EDBC-5767-DF11571C0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2BE26-B4A8-9F1F-7688-C174C7ED1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557E4-8949-FD0A-2D68-D9488FB2B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EF29-0D83-48E9-83BB-BE91395CD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41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9E8B78-324D-2144-72B3-47C85B4DA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856831-4B66-353F-655D-5E9718954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142B3B4-E660-D3B4-D31A-53495D146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F3A7FF9-9573-B8F0-D9C7-178D0CDAA9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8B3081D-488D-CDBA-F357-8B034B282A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F52183B-C1A8-4CC1-8A5B-9A13483D5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3FDDB08-7420-0503-EA8D-8264787F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E42547E-DE5F-69C1-C75E-D61880715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8253971-80F2-5174-C40A-6437A11AD7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17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A25A3B7F-D026-97D3-7657-4FDDE26B72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4375" y="25527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/>
              <a:t>Quantitative data, cont (2.2-2.4)</a:t>
            </a:r>
          </a:p>
        </p:txBody>
      </p:sp>
      <p:pic>
        <p:nvPicPr>
          <p:cNvPr id="5124" name="FB04EC2C-AC92-48F5-AE48-9F0BE3AD121D" descr="IMG_1104.JPG">
            <a:extLst>
              <a:ext uri="{FF2B5EF4-FFF2-40B4-BE49-F238E27FC236}">
                <a16:creationId xmlns:a16="http://schemas.microsoft.com/office/drawing/2014/main" id="{BF574A22-F9C4-3E79-EE72-A6D46BE2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2211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87B9E08-EDC9-D795-C6D2-518DA35F5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 transformation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6E43104-0AD1-FECF-DAD2-B8697C4E3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B75B192-D395-331C-BF61-13ED6E02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7909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FF0300F9-9F2D-C1B7-EA5A-ABB1499B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5025"/>
            <a:ext cx="38354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47ACF-CFED-84B8-16E6-B49B862E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1534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C27546D-7714-FDF0-84C9-D1CC84CEF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71561D4-23FB-EB39-26C9-9E7BCF98B4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Immediately identifies the variable</a:t>
            </a:r>
          </a:p>
          <a:p>
            <a:r>
              <a:rPr lang="en-US" altLang="en-US"/>
              <a:t>Includes measurement units</a:t>
            </a:r>
          </a:p>
          <a:p>
            <a:r>
              <a:rPr lang="en-US" altLang="en-US"/>
              <a:t>Asks further questions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0959F3C7-B84C-D259-7E46-E99E7F88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31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1CDA061-D491-43C9-4EDA-3A60FE15B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395E-3FA0-716B-8680-66AB0B949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I want to make </a:t>
            </a:r>
            <a:r>
              <a:rPr lang="en-US" altLang="en-US" i="1"/>
              <a:t>inferences</a:t>
            </a:r>
            <a:r>
              <a:rPr lang="en-US" altLang="en-US"/>
              <a:t> beyond my sample data</a:t>
            </a:r>
          </a:p>
          <a:p>
            <a:pPr lvl="1"/>
            <a:r>
              <a:rPr lang="en-US" altLang="en-US"/>
              <a:t>E.g., The claim of 98.6</a:t>
            </a:r>
            <a:r>
              <a:rPr lang="en-US" altLang="en-US" baseline="30000"/>
              <a:t>0</a:t>
            </a:r>
            <a:r>
              <a:rPr lang="en-US" altLang="en-US"/>
              <a:t>F for the average healthy body temperature has been called into question. How would you test this?</a:t>
            </a:r>
          </a:p>
          <a:p>
            <a:pPr lvl="1"/>
            <a:r>
              <a:rPr lang="en-US" altLang="en-US"/>
              <a:t>Need random sample from population/process</a:t>
            </a:r>
          </a:p>
          <a:p>
            <a:pPr lvl="1"/>
            <a:r>
              <a:rPr lang="en-US" altLang="en-US"/>
              <a:t>Need to how about the behavior of sample means from different random samples from the same population</a:t>
            </a:r>
          </a:p>
          <a:p>
            <a:pPr lvl="1"/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6C425-D95E-5CF3-41FC-A2FAF1BE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343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4565-05FA-7BE8-5BCF-7A515D3E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ACD8F-25FB-37D2-EAD9-9279056E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investigations</a:t>
            </a:r>
          </a:p>
          <a:p>
            <a:r>
              <a:rPr lang="en-US" dirty="0"/>
              <a:t>Submitting PQ 2.1 and 2.2</a:t>
            </a:r>
          </a:p>
          <a:p>
            <a:pPr lvl="1"/>
            <a:r>
              <a:rPr lang="en-US" dirty="0"/>
              <a:t>Make your super bowl predictions!</a:t>
            </a:r>
          </a:p>
        </p:txBody>
      </p:sp>
    </p:spTree>
    <p:extLst>
      <p:ext uri="{BB962C8B-B14F-4D97-AF65-F5344CB8AC3E}">
        <p14:creationId xmlns:p14="http://schemas.microsoft.com/office/powerpoint/2010/main" val="3191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D6A413D-8B9B-4508-7A96-C6ADC97A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1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6534D2D-30F0-07D8-1EDF-EF284B180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solutions/commentary in Canvas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2E935-D8BC-089F-DA0D-39754E09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2667000" cy="2312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DF164D-7C6A-B11E-E7EA-AB6E9AB7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33841"/>
            <a:ext cx="5781675" cy="7810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BE2845-D148-40B2-F08B-32683BB50C4E}"/>
              </a:ext>
            </a:extLst>
          </p:cNvPr>
          <p:cNvCxnSpPr/>
          <p:nvPr/>
        </p:nvCxnSpPr>
        <p:spPr>
          <a:xfrm>
            <a:off x="1752600" y="2209800"/>
            <a:ext cx="0" cy="2590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BBB3553-4386-1F00-0714-438A0D3FC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Time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57A22EA-BA28-21C7-557F-6E76F5BC6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Working with large datasets (see lecture notes for more)</a:t>
            </a:r>
          </a:p>
          <a:p>
            <a:r>
              <a:rPr lang="en-US" altLang="en-US" dirty="0"/>
              <a:t>Getting data into R/JMP</a:t>
            </a:r>
          </a:p>
          <a:p>
            <a:pPr lvl="1"/>
            <a:r>
              <a:rPr lang="en-US" altLang="en-US" dirty="0"/>
              <a:t>Using RStudio (File &gt; Import, from URL, tab delimited, header = TRUE)</a:t>
            </a:r>
          </a:p>
          <a:p>
            <a:pPr lvl="1"/>
            <a:r>
              <a:rPr lang="en-US" altLang="en-US" dirty="0"/>
              <a:t>Can also copy and paste smaller datasets (</a:t>
            </a:r>
            <a:r>
              <a:rPr lang="en-US" altLang="en-US" dirty="0" err="1"/>
              <a:t>read.table</a:t>
            </a:r>
            <a:r>
              <a:rPr lang="en-US" altLang="en-US" dirty="0"/>
              <a:t> in Ch. 1)</a:t>
            </a:r>
          </a:p>
          <a:p>
            <a:pPr lvl="1"/>
            <a:r>
              <a:rPr lang="en-US" altLang="en-US" dirty="0"/>
              <a:t>Using “script” file, comments (#)</a:t>
            </a:r>
          </a:p>
          <a:p>
            <a:pPr lvl="1"/>
            <a:r>
              <a:rPr lang="en-US" altLang="en-US" dirty="0"/>
              <a:t>Getting help (?hist  or </a:t>
            </a:r>
            <a:r>
              <a:rPr lang="en-US" altLang="en-US" dirty="0" err="1"/>
              <a:t>iscamdotplot</a:t>
            </a:r>
            <a:r>
              <a:rPr lang="en-US" altLang="en-US" dirty="0"/>
              <a:t>(“?”))</a:t>
            </a:r>
          </a:p>
          <a:p>
            <a:r>
              <a:rPr lang="en-US" altLang="en-US" dirty="0" err="1"/>
              <a:t>Subsetting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Coding of missing values</a:t>
            </a:r>
          </a:p>
          <a:p>
            <a:pPr lvl="1"/>
            <a:r>
              <a:rPr lang="en-US" altLang="en-US" dirty="0"/>
              <a:t>“Restricting population”</a:t>
            </a:r>
          </a:p>
          <a:p>
            <a:r>
              <a:rPr lang="en-US" altLang="en-US" dirty="0"/>
              <a:t>Graphs for quantitative data (titles, labels)</a:t>
            </a:r>
          </a:p>
          <a:p>
            <a:pPr lvl="1"/>
            <a:r>
              <a:rPr lang="en-US" altLang="en-US" dirty="0" err="1"/>
              <a:t>Dotplots</a:t>
            </a:r>
            <a:r>
              <a:rPr lang="en-US" altLang="en-US" dirty="0"/>
              <a:t> (small data sets), Histograms (number of bins), </a:t>
            </a:r>
            <a:r>
              <a:rPr lang="en-US" altLang="en-US" dirty="0" err="1"/>
              <a:t>Stemplot</a:t>
            </a:r>
            <a:endParaRPr lang="en-US" altLang="en-US" dirty="0"/>
          </a:p>
          <a:p>
            <a:pPr lvl="1"/>
            <a:r>
              <a:rPr lang="en-US" altLang="en-US" dirty="0"/>
              <a:t>Assessing model fit (overlay model, apply model and compare to data, probability plot)</a:t>
            </a:r>
          </a:p>
          <a:p>
            <a:r>
              <a:rPr lang="en-US" altLang="en-US" dirty="0"/>
              <a:t>Numbers</a:t>
            </a:r>
          </a:p>
          <a:p>
            <a:pPr lvl="1"/>
            <a:r>
              <a:rPr lang="en-US" altLang="en-US" dirty="0"/>
              <a:t>Mean, Median, 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78F2-3975-6314-CE9D-F4B18B60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8EFA-D1A1-7380-E664-A65D1B89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6151D-08D1-903C-BEFD-079B9EB3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067175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961D8-9981-468D-2149-60E1236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71870"/>
            <a:ext cx="4191000" cy="2000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AE302-DDCB-9FE5-8A84-14C4FFE49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60712"/>
            <a:ext cx="2828925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32CFF-8881-6F3B-040F-58538F0B3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124200"/>
            <a:ext cx="2962275" cy="2028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56537-E58D-D42B-4ED5-74BAE9703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83" y="4006849"/>
            <a:ext cx="37814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0A4FADE-6A89-E9AF-2544-968F0BFB7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January 2020 birth weights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8023A43-2C68-1F43-7181-3FF829125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A858D58-4793-D4C2-85F1-1F6BBF29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94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FCEB0F91-70B9-806B-927A-7CE9E20E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81400"/>
            <a:ext cx="38163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>
            <a:extLst>
              <a:ext uri="{FF2B5EF4-FFF2-40B4-BE49-F238E27FC236}">
                <a16:creationId xmlns:a16="http://schemas.microsoft.com/office/drawing/2014/main" id="{BC6974D8-E5D1-1ECC-516F-7E908D0D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52600"/>
            <a:ext cx="297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C2B53-BE24-79E3-62DD-E0B812939006}"/>
              </a:ext>
            </a:extLst>
          </p:cNvPr>
          <p:cNvCxnSpPr>
            <a:cxnSpLocks/>
          </p:cNvCxnSpPr>
          <p:nvPr/>
        </p:nvCxnSpPr>
        <p:spPr>
          <a:xfrm>
            <a:off x="5486400" y="1981200"/>
            <a:ext cx="1533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9CADE6-B688-0832-6B28-4E696A2D7A08}"/>
              </a:ext>
            </a:extLst>
          </p:cNvPr>
          <p:cNvCxnSpPr/>
          <p:nvPr/>
        </p:nvCxnSpPr>
        <p:spPr>
          <a:xfrm>
            <a:off x="7086600" y="1947863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83DA69-D3E5-2F4E-BA8E-D41FE75E52FC}"/>
              </a:ext>
            </a:extLst>
          </p:cNvPr>
          <p:cNvCxnSpPr/>
          <p:nvPr/>
        </p:nvCxnSpPr>
        <p:spPr>
          <a:xfrm>
            <a:off x="7315200" y="1947863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7FEE6D-78F2-E14E-523F-AD55A1B3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227013"/>
            <a:ext cx="2895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normal distribution expects the largest values (3SD away) to be around 4800 g, but instead they are around 5300 g.</a:t>
            </a:r>
          </a:p>
          <a:p>
            <a:endParaRPr lang="en-US" alt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BA6B96-7357-1F2A-D524-55B8BA5D0D73}"/>
              </a:ext>
            </a:extLst>
          </p:cNvPr>
          <p:cNvCxnSpPr>
            <a:cxnSpLocks/>
          </p:cNvCxnSpPr>
          <p:nvPr/>
        </p:nvCxnSpPr>
        <p:spPr>
          <a:xfrm>
            <a:off x="5410200" y="3200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806787-CFA5-9C3F-AA57-9CFE078A1D21}"/>
              </a:ext>
            </a:extLst>
          </p:cNvPr>
          <p:cNvCxnSpPr/>
          <p:nvPr/>
        </p:nvCxnSpPr>
        <p:spPr>
          <a:xfrm>
            <a:off x="5791200" y="3200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F80854-55A1-81F2-AAAE-CF9AD22D6B09}"/>
              </a:ext>
            </a:extLst>
          </p:cNvPr>
          <p:cNvCxnSpPr/>
          <p:nvPr/>
        </p:nvCxnSpPr>
        <p:spPr>
          <a:xfrm>
            <a:off x="5638800" y="3200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A52083-893F-C835-3428-CCEB2A35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36576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normal distribution expects the smallest values (3SD away) to be around 1500 g, but instead they are around 1000 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DC357-BDB9-2461-656F-16CD58AE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864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distribution of birth weights has “heavier tails” than the normal distn.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BC64B-A688-385C-A5A1-AE3716327EE7}"/>
              </a:ext>
            </a:extLst>
          </p:cNvPr>
          <p:cNvSpPr txBox="1"/>
          <p:nvPr/>
        </p:nvSpPr>
        <p:spPr>
          <a:xfrm>
            <a:off x="4876800" y="1752600"/>
            <a:ext cx="2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Z-scores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92F8941-6F85-0A9B-6512-E96FB2D4B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986641B-EA44-5D9A-DF06-767E0A1D9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DD26247B-F2D9-9AF6-2880-2400227C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0475"/>
            <a:ext cx="64579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6D878C42-FEA0-6742-97D0-0F5CE3689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January 2016 birthweights</a:t>
            </a:r>
          </a:p>
        </p:txBody>
      </p:sp>
      <p:sp>
        <p:nvSpPr>
          <p:cNvPr id="10243" name="Text Placeholder 6">
            <a:extLst>
              <a:ext uri="{FF2B5EF4-FFF2-40B4-BE49-F238E27FC236}">
                <a16:creationId xmlns:a16="http://schemas.microsoft.com/office/drawing/2014/main" id="{020CD1D2-60F0-306A-A0AD-2BBE2CC6E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Normal model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E71BD69B-0470-0917-6A35-F15EB2DB6F3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1800" dirty="0"/>
              <a:t>Use normal prob calculator applet or JMP (distribution calculator) or R (</a:t>
            </a:r>
            <a:r>
              <a:rPr lang="en-US" altLang="en-US" sz="1800" dirty="0" err="1"/>
              <a:t>iscamnormprob</a:t>
            </a:r>
            <a:r>
              <a:rPr lang="en-US" altLang="en-US" sz="1800" dirty="0"/>
              <a:t>) to </a:t>
            </a:r>
            <a:r>
              <a:rPr lang="en-US" altLang="en-US" sz="1800" dirty="0">
                <a:solidFill>
                  <a:srgbClr val="0070C0"/>
                </a:solidFill>
              </a:rPr>
              <a:t>predict</a:t>
            </a:r>
            <a:r>
              <a:rPr lang="en-US" altLang="en-US" sz="1800" dirty="0"/>
              <a:t> (model) probability of a low birth weight (below 2500 g)</a:t>
            </a:r>
          </a:p>
          <a:p>
            <a:pPr lvl="1"/>
            <a:r>
              <a:rPr lang="en-US" altLang="en-US" sz="1400" dirty="0"/>
              <a:t>Mean, SD</a:t>
            </a:r>
          </a:p>
        </p:txBody>
      </p:sp>
      <p:sp>
        <p:nvSpPr>
          <p:cNvPr id="10245" name="Text Placeholder 7">
            <a:extLst>
              <a:ext uri="{FF2B5EF4-FFF2-40B4-BE49-F238E27FC236}">
                <a16:creationId xmlns:a16="http://schemas.microsoft.com/office/drawing/2014/main" id="{6CFE1838-2A73-11ED-32D3-7B09AD9736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Observed data</a:t>
            </a:r>
          </a:p>
        </p:txBody>
      </p:sp>
      <p:sp>
        <p:nvSpPr>
          <p:cNvPr id="10246" name="Content Placeholder 8">
            <a:extLst>
              <a:ext uri="{FF2B5EF4-FFF2-40B4-BE49-F238E27FC236}">
                <a16:creationId xmlns:a16="http://schemas.microsoft.com/office/drawing/2014/main" id="{7CAB8316-5C2F-7E81-2EEF-7D2C64B63D6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000" dirty="0"/>
              <a:t>Set up an (“Boolean”) expression to query how many of the </a:t>
            </a:r>
            <a:r>
              <a:rPr lang="en-US" altLang="en-US" sz="2000" dirty="0">
                <a:solidFill>
                  <a:srgbClr val="0070C0"/>
                </a:solidFill>
              </a:rPr>
              <a:t>observed</a:t>
            </a:r>
            <a:r>
              <a:rPr lang="en-US" altLang="en-US" sz="2000" dirty="0"/>
              <a:t> data values were below 2500 g</a:t>
            </a:r>
            <a:endParaRPr lang="en-US" altLang="en-US" dirty="0"/>
          </a:p>
        </p:txBody>
      </p:sp>
      <p:pic>
        <p:nvPicPr>
          <p:cNvPr id="10247" name="Picture 2">
            <a:extLst>
              <a:ext uri="{FF2B5EF4-FFF2-40B4-BE49-F238E27FC236}">
                <a16:creationId xmlns:a16="http://schemas.microsoft.com/office/drawing/2014/main" id="{098FD5C2-B3BD-58C2-68C9-4B07617C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133600"/>
            <a:ext cx="3498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>
            <a:extLst>
              <a:ext uri="{FF2B5EF4-FFF2-40B4-BE49-F238E27FC236}">
                <a16:creationId xmlns:a16="http://schemas.microsoft.com/office/drawing/2014/main" id="{91B5C9D7-0DF9-2E68-18F6-0A285458F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746375"/>
            <a:ext cx="2219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EDE3-427B-F747-4D45-1648D04E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F121A-66F4-7CCE-E69B-93975C4C1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Skip (J)-(L)?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0A634-947D-E476-8C44-4CF8BAB3EA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C3D2E-59DC-CFD2-D65E-6553E4EDD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7930C-9F97-BE45-5893-BE60C462C2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4855129-D8E3-DB73-0C45-084C16784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Boxplots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C966DFF-4D60-AD83-90D5-3D071D841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Boxplots are a visual of the </a:t>
            </a:r>
            <a:r>
              <a:rPr lang="en-US" altLang="en-US" i="1"/>
              <a:t>five number summary</a:t>
            </a:r>
            <a:endParaRPr lang="en-US" altLang="en-US"/>
          </a:p>
          <a:p>
            <a:pPr lvl="1"/>
            <a:r>
              <a:rPr lang="en-US" altLang="en-US"/>
              <a:t>Not always the most informative about the behavior of the distribution/can mask important features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F10B0CE-646F-13B9-FB1E-678777EE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90925"/>
            <a:ext cx="4229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21602</TotalTime>
  <Words>410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Default Theme</vt:lpstr>
      <vt:lpstr>Stat 301 – Day 17</vt:lpstr>
      <vt:lpstr>Exam 1</vt:lpstr>
      <vt:lpstr>Last Time</vt:lpstr>
      <vt:lpstr>Last Time</vt:lpstr>
      <vt:lpstr>January 2020 birth weights</vt:lpstr>
      <vt:lpstr>Practice</vt:lpstr>
      <vt:lpstr>January 2016 birthweights</vt:lpstr>
      <vt:lpstr>Investigation 2.2</vt:lpstr>
      <vt:lpstr>Boxplots</vt:lpstr>
      <vt:lpstr>Log transformation</vt:lpstr>
      <vt:lpstr>Recap</vt:lpstr>
      <vt:lpstr>Statistical Inference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165</cp:revision>
  <cp:lastPrinted>2015-01-13T19:03:38Z</cp:lastPrinted>
  <dcterms:created xsi:type="dcterms:W3CDTF">2011-09-27T02:36:13Z</dcterms:created>
  <dcterms:modified xsi:type="dcterms:W3CDTF">2024-02-07T21:02:37Z</dcterms:modified>
</cp:coreProperties>
</file>