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256" r:id="rId2"/>
    <p:sldId id="345" r:id="rId3"/>
    <p:sldId id="344" r:id="rId4"/>
    <p:sldId id="295" r:id="rId5"/>
    <p:sldId id="338" r:id="rId6"/>
    <p:sldId id="343" r:id="rId7"/>
    <p:sldId id="339" r:id="rId8"/>
    <p:sldId id="340" r:id="rId9"/>
    <p:sldId id="347" r:id="rId10"/>
    <p:sldId id="346" r:id="rId11"/>
    <p:sldId id="337" r:id="rId12"/>
    <p:sldId id="341" r:id="rId13"/>
  </p:sldIdLst>
  <p:sldSz cx="9144000" cy="6858000" type="screen4x3"/>
  <p:notesSz cx="6954838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9" autoAdjust="0"/>
    <p:restoredTop sz="94434" autoAdjust="0"/>
  </p:normalViewPr>
  <p:slideViewPr>
    <p:cSldViewPr>
      <p:cViewPr varScale="1">
        <p:scale>
          <a:sx n="123" d="100"/>
          <a:sy n="123" d="100"/>
        </p:scale>
        <p:origin x="100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073C881-A3C8-4067-9BE2-08D3BB5A115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67CC03-F80D-4670-92A9-BCDBBEEEE31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40175" y="0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2613A269-9289-4CD2-9F06-BE8E17B40096}" type="datetimeFigureOut">
              <a:rPr lang="en-US"/>
              <a:pPr>
                <a:defRPr/>
              </a:pPr>
              <a:t>2/5/2024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01245D-B7F4-40E1-95DA-2DBA98B3FEE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4FC902-960A-4DDE-9FA6-18FD04EF359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40175" y="8842375"/>
            <a:ext cx="3013075" cy="465138"/>
          </a:xfrm>
          <a:prstGeom prst="rect">
            <a:avLst/>
          </a:prstGeom>
        </p:spPr>
        <p:txBody>
          <a:bodyPr vert="horz" wrap="square" lIns="92053" tIns="46026" rIns="92053" bIns="4602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4FE3FFA-3D85-4FB0-9A48-2AF0092A20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E6E4F80-9F96-4F8F-9B32-A1A2C8B23E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026566-E065-4305-8A8E-4B9D598CD78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40175" y="0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8E8E0A1-48F8-446C-8773-1F97F671C3E2}" type="datetimeFigureOut">
              <a:rPr lang="en-US"/>
              <a:pPr>
                <a:defRPr/>
              </a:pPr>
              <a:t>2/5/2024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C2A2E36-258F-4A7B-9D0E-C72D3E58548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698500"/>
            <a:ext cx="4656138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53" tIns="46026" rIns="92053" bIns="4602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AB633F9-A1C4-48FA-B8C6-B61E042A4B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5325" y="4422775"/>
            <a:ext cx="5564188" cy="4187825"/>
          </a:xfrm>
          <a:prstGeom prst="rect">
            <a:avLst/>
          </a:prstGeom>
        </p:spPr>
        <p:txBody>
          <a:bodyPr vert="horz" lIns="92053" tIns="46026" rIns="92053" bIns="46026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0C7438-AB29-45E6-938B-ED4FC7C103F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136FF8-E8C5-46B4-8087-F1AA46CAA1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40175" y="8842375"/>
            <a:ext cx="3013075" cy="465138"/>
          </a:xfrm>
          <a:prstGeom prst="rect">
            <a:avLst/>
          </a:prstGeom>
        </p:spPr>
        <p:txBody>
          <a:bodyPr vert="horz" wrap="square" lIns="92053" tIns="46026" rIns="92053" bIns="4602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F3417F3-DA7A-4E2C-87E4-B4A0111A13A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>
            <a:extLst>
              <a:ext uri="{FF2B5EF4-FFF2-40B4-BE49-F238E27FC236}">
                <a16:creationId xmlns:a16="http://schemas.microsoft.com/office/drawing/2014/main" id="{7F416020-6AD4-4205-B98E-77519A2752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>
            <a:extLst>
              <a:ext uri="{FF2B5EF4-FFF2-40B4-BE49-F238E27FC236}">
                <a16:creationId xmlns:a16="http://schemas.microsoft.com/office/drawing/2014/main" id="{4E1096BB-2FAF-46E0-9595-FD4A1DBEE61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77B85A7-1AE1-4980-820D-4B7DDA6F2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3336D8A-3201-4005-97FE-38F3CD96F7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D5061368-D7C0-4E22-AB11-5BB7007B26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EB7A54-59EE-42BA-BE7E-4A2C9C458D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8843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79A8AF-EDE7-4468-9B74-5839210D04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9B48EAF-210A-4813-85A0-037BC433B6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464E495-B4F2-4A1E-B9DD-925A50FB51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6E2BF3-6FA1-4EDB-A537-36006F7693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9825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0071AE4-09AB-4912-88D2-35244A078B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5AAF959-38C7-4DFC-BFCB-739BA6312D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FEEDEF3-3B76-4BE8-83BD-F924E15031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9E1537-9A3D-488C-B3E6-88643C017D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3250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BFAEB46-6CC2-4D26-864C-C2B9B76BB9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A32118F-7739-4DDE-8BBF-6E2725B2EC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C1B7ECA-53DA-40A3-9D0D-59CB064D85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E9491C-2126-4349-81A0-DD003D66F6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2490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422B0F3-9BFA-49A2-8BFE-E9DF535AA3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51A4A3F-C99B-4FF8-B4DD-051F804C35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A2C23E-E341-46B7-9FF9-85234BB277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1EEEFC-5B20-4FE3-8B8E-6BE4DDFC26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861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5F95E8-0D5D-44D7-B327-7B997D7A9D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1906AD-4266-4B21-8ED0-68660F7CA9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4BDF94D-36D5-4A8F-8FFC-35D78A0241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E8958F-C477-45B4-83D6-F86D87DED4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5871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F3D9DA6-B4F5-4F70-B4A9-1D2911E305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3BF56CE-FEDE-46DF-B6DD-FFFF3613CA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AA5E409-7693-4FDF-8FAD-1CE5FE729E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392306-38E1-426F-8DBE-76A04644CE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7447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5C9B095-BB0A-4933-92F8-7177BB5ED4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BEDFA07-FE41-4B70-BACE-F12E76700A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15F3A4C-F61A-4230-9DB1-0FE435EB46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E16A00-603B-47FA-A858-998A65119B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6186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F726F6C-2E35-476F-9A72-69576EBA43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E26E6D5-764A-4A5D-8105-719DA2383E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79B3CC2-3EAD-440F-A3A3-9B2A8FA66E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130A6F-70A5-42B2-B6AD-93F292A07D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7527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DEC71BE-4F39-4EF6-B5B5-C962DE3F8E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19C1EF6-16D4-46A4-8269-B13FC3EA33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4C9CAC-BF04-45E5-821B-3FF6CA0434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D9C34A-91F8-4747-9E0F-A3BE2956BB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1456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C08AC5-09A1-4335-98F1-30BDD62C1D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32EFD6-847F-4231-8D20-56A85BCA89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17381C1-8908-4CD4-862A-46149643E6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18D229-9334-47CA-B970-50B272CB1F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3019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D5505BE-8759-46C1-84D1-E02620B5F1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BA8E85F-05A6-449F-9778-1A6E883299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2F47426F-335A-4197-86C5-AC84ACD8EE2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6C0A3966-784B-457D-ABB8-B5568D14C86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77CF33BD-AD47-43CF-8CFE-C2049706033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anose="02020404030301010803" pitchFamily="18" charset="0"/>
              </a:defRPr>
            </a:lvl1pPr>
          </a:lstStyle>
          <a:p>
            <a:fld id="{471A2EA7-89F4-4EF9-8BB7-6108EA033F7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Freeform 7">
            <a:extLst>
              <a:ext uri="{FF2B5EF4-FFF2-40B4-BE49-F238E27FC236}">
                <a16:creationId xmlns:a16="http://schemas.microsoft.com/office/drawing/2014/main" id="{BB91581C-7DE1-456D-9E24-6C2EEEC1E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606D55CB-A832-437F-B9E8-39B203242BC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81E8A959-D598-4649-AC7F-E130BA2B9C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Stat 301 – Day 16</a:t>
            </a:r>
          </a:p>
        </p:txBody>
      </p:sp>
      <p:sp>
        <p:nvSpPr>
          <p:cNvPr id="5123" name="Subtitle 2">
            <a:extLst>
              <a:ext uri="{FF2B5EF4-FFF2-40B4-BE49-F238E27FC236}">
                <a16:creationId xmlns:a16="http://schemas.microsoft.com/office/drawing/2014/main" id="{097EC36F-B846-4FD3-991E-3BFD269D72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Quantitative data (2.1)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E8689-B223-1260-29F0-184326805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72E649-6CAD-062B-4A87-A13473337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Inspect your data! Repeatedly!</a:t>
            </a:r>
          </a:p>
          <a:p>
            <a:r>
              <a:rPr lang="en-US" dirty="0"/>
              <a:t>Missing values</a:t>
            </a:r>
          </a:p>
          <a:p>
            <a:r>
              <a:rPr lang="en-US" dirty="0" err="1"/>
              <a:t>Subsetting</a:t>
            </a:r>
            <a:r>
              <a:rPr lang="en-US" dirty="0"/>
              <a:t> datasets</a:t>
            </a:r>
          </a:p>
          <a:p>
            <a:r>
              <a:rPr lang="en-US" dirty="0"/>
              <a:t>Graph: </a:t>
            </a:r>
            <a:r>
              <a:rPr lang="en-US" dirty="0" err="1"/>
              <a:t>dotplots</a:t>
            </a:r>
            <a:r>
              <a:rPr lang="en-US" dirty="0"/>
              <a:t>, histograms</a:t>
            </a:r>
          </a:p>
          <a:p>
            <a:r>
              <a:rPr lang="en-US" dirty="0"/>
              <a:t>Numbers: mean, median, SD</a:t>
            </a:r>
          </a:p>
          <a:p>
            <a:r>
              <a:rPr lang="en-US" dirty="0"/>
              <a:t>Model checking: normal probability plot, empirical rule</a:t>
            </a:r>
          </a:p>
        </p:txBody>
      </p:sp>
    </p:spTree>
    <p:extLst>
      <p:ext uri="{BB962C8B-B14F-4D97-AF65-F5344CB8AC3E}">
        <p14:creationId xmlns:p14="http://schemas.microsoft.com/office/powerpoint/2010/main" val="3479602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F5BC60BA-B093-4D38-87F7-0BD79E8E6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 Do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006350BB-DFBB-4491-B2DA-F4C5AA5CD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Finish Investigation 2.1</a:t>
            </a:r>
          </a:p>
          <a:p>
            <a:r>
              <a:rPr lang="en-US" altLang="en-US" dirty="0"/>
              <a:t>Be working on practice questions, HW 4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76A42FE9-7CB9-43D7-B64A-B2BC84E8A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 1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3997B0F-CB7C-4078-8C15-57CBAC029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581D0D-3E65-5D44-C316-53BF543C8D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2286000"/>
            <a:ext cx="2667000" cy="2312428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4E24E64-2C64-4C27-5623-BBD0CD0F5421}"/>
              </a:ext>
            </a:extLst>
          </p:cNvPr>
          <p:cNvCxnSpPr>
            <a:cxnSpLocks/>
          </p:cNvCxnSpPr>
          <p:nvPr/>
        </p:nvCxnSpPr>
        <p:spPr>
          <a:xfrm>
            <a:off x="1752600" y="2133600"/>
            <a:ext cx="0" cy="26473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AF19F982-6CAF-6105-BC63-2B92BE21FF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5033841"/>
            <a:ext cx="5781675" cy="7810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C2AC0-26B8-2634-2833-0536AC71F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1</a:t>
            </a:r>
          </a:p>
        </p:txBody>
      </p:sp>
      <p:pic>
        <p:nvPicPr>
          <p:cNvPr id="8" name="Picture 7" descr="A cartoon of two people&#10;&#10;Description automatically generated">
            <a:extLst>
              <a:ext uri="{FF2B5EF4-FFF2-40B4-BE49-F238E27FC236}">
                <a16:creationId xmlns:a16="http://schemas.microsoft.com/office/drawing/2014/main" id="{1A29948B-3069-C82B-12F5-E96A0BBAFB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073" y="277813"/>
            <a:ext cx="7725853" cy="155279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3E8E308-318B-3185-86B7-8307F8A760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905000"/>
            <a:ext cx="7162800" cy="4333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757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1DC9C-8A3D-7A21-9259-0B04DD519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54CD4-87FF-3722-71A6-65F4D2877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A cartoon of two people&#10;&#10;Description automatically generated">
            <a:extLst>
              <a:ext uri="{FF2B5EF4-FFF2-40B4-BE49-F238E27FC236}">
                <a16:creationId xmlns:a16="http://schemas.microsoft.com/office/drawing/2014/main" id="{EFB96B10-F75A-57B0-3F10-AF0154F0BB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073" y="277813"/>
            <a:ext cx="7725853" cy="155279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27B7F3A-45A7-AE59-1EAC-256585A3B0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072" y="1752600"/>
            <a:ext cx="7596727" cy="4703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261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52CE78A9-A034-416F-B5E2-17CDC5684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r>
              <a:rPr lang="en-US" altLang="en-US"/>
              <a:t>Announcements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BF077BFF-0F40-4AD8-BB12-BF2307C4E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Exam 1</a:t>
            </a:r>
          </a:p>
          <a:p>
            <a:pPr lvl="1"/>
            <a:r>
              <a:rPr lang="en-US" altLang="en-US" dirty="0"/>
              <a:t>Returned at end of class today</a:t>
            </a:r>
          </a:p>
          <a:p>
            <a:pPr lvl="1"/>
            <a:r>
              <a:rPr lang="en-US" altLang="en-US" dirty="0"/>
              <a:t>Have tried to create a “course avg” </a:t>
            </a:r>
          </a:p>
          <a:p>
            <a:pPr lvl="1"/>
            <a:r>
              <a:rPr lang="en-US" altLang="en-US" dirty="0"/>
              <a:t>Solutions posted, video explanation posted</a:t>
            </a:r>
          </a:p>
          <a:p>
            <a:r>
              <a:rPr lang="en-US" altLang="en-US" dirty="0"/>
              <a:t>Practice questions</a:t>
            </a:r>
          </a:p>
          <a:p>
            <a:pPr lvl="1"/>
            <a:r>
              <a:rPr lang="en-US" altLang="en-US" dirty="0"/>
              <a:t>2.1, 2.2 now?</a:t>
            </a:r>
          </a:p>
          <a:p>
            <a:pPr lvl="1"/>
            <a:r>
              <a:rPr lang="en-US" altLang="en-US" dirty="0"/>
              <a:t>2.4 Thursday</a:t>
            </a:r>
          </a:p>
          <a:p>
            <a:r>
              <a:rPr lang="en-US" altLang="en-US" dirty="0"/>
              <a:t>HW 4 due Friday/Saturday</a:t>
            </a:r>
          </a:p>
          <a:p>
            <a:pPr lvl="1"/>
            <a:r>
              <a:rPr lang="en-US" altLang="en-US" dirty="0"/>
              <a:t>Submit problems in separate files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60BBB81D-511C-42B2-AF61-CCAEDEDCC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Next: Quantitative data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2FFBF999-4101-4BE2-9F51-E396A3D17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Using R/JMP/applets</a:t>
            </a:r>
          </a:p>
          <a:p>
            <a:r>
              <a:rPr lang="en-US" altLang="en-US" dirty="0"/>
              <a:t>Today: Data from CDC’s Vital Statistics Online Data Portal </a:t>
            </a:r>
          </a:p>
          <a:p>
            <a:pPr lvl="1"/>
            <a:r>
              <a:rPr lang="en-US" altLang="en-US" dirty="0"/>
              <a:t>Download a large zip file </a:t>
            </a:r>
          </a:p>
          <a:p>
            <a:pPr lvl="1"/>
            <a:r>
              <a:rPr lang="en-US" altLang="en-US" dirty="0"/>
              <a:t>See if you can use the User’s Guide to understand the data</a:t>
            </a:r>
          </a:p>
          <a:p>
            <a:pPr lvl="1"/>
            <a:r>
              <a:rPr lang="en-US" altLang="en-US" dirty="0"/>
              <a:t>See if you can extract the relevant information from the data file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36529B28-D832-43FF-BD18-A5A759D8F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Code book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C2E38-0B68-4D1D-A05E-C972DC22C1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How many records?</a:t>
            </a:r>
          </a:p>
          <a:p>
            <a:pPr lvl="1"/>
            <a:r>
              <a:rPr lang="en-US" dirty="0"/>
              <a:t>3,669,928 </a:t>
            </a:r>
          </a:p>
          <a:p>
            <a:r>
              <a:rPr lang="en-US" altLang="en-US" dirty="0"/>
              <a:t>How long is each record?</a:t>
            </a:r>
          </a:p>
          <a:p>
            <a:pPr lvl="1"/>
            <a:r>
              <a:rPr lang="en-US" altLang="en-US" dirty="0"/>
              <a:t>1330 “positions”</a:t>
            </a:r>
          </a:p>
          <a:p>
            <a:r>
              <a:rPr lang="en-US" altLang="en-US" dirty="0"/>
              <a:t>What information is in positions 1-8? 9-12? 13-14?</a:t>
            </a:r>
          </a:p>
          <a:p>
            <a:pPr lvl="1"/>
            <a:r>
              <a:rPr lang="en-US" altLang="en-US" dirty="0"/>
              <a:t>Filler</a:t>
            </a:r>
          </a:p>
          <a:p>
            <a:pPr lvl="1"/>
            <a:r>
              <a:rPr lang="en-US" altLang="en-US" dirty="0"/>
              <a:t>Birth year</a:t>
            </a:r>
          </a:p>
          <a:p>
            <a:pPr lvl="1"/>
            <a:r>
              <a:rPr lang="en-US" altLang="en-US" dirty="0"/>
              <a:t>Birth month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2940F7C6-1E8A-41FD-B69A-7FE2FC7BB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Dotplot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841ADF01-955B-4BCB-9447-256102433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JMP: Can use journal file instead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AE50D1F9-24DF-495D-A06A-BBEB22731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(m)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51844157-58C9-479E-A6FD-C5CB2F0657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14340" name="Picture 4">
            <a:extLst>
              <a:ext uri="{FF2B5EF4-FFF2-40B4-BE49-F238E27FC236}">
                <a16:creationId xmlns:a16="http://schemas.microsoft.com/office/drawing/2014/main" id="{BE00F5EB-AA93-4B23-92A3-A3A30C2FA3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25"/>
          <a:stretch>
            <a:fillRect/>
          </a:stretch>
        </p:blipFill>
        <p:spPr bwMode="auto">
          <a:xfrm>
            <a:off x="152400" y="1295400"/>
            <a:ext cx="4657725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98D8513-162C-4BC8-8B6B-63F50A3295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138" y="1001713"/>
            <a:ext cx="4335462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CE40F84-0AF1-4D20-B0D4-D10F15E6616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3" y="2635250"/>
            <a:ext cx="4559300" cy="394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077F031-B76F-4781-B02F-7B3FC89F594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167063"/>
            <a:ext cx="4972050" cy="287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6A064-773F-F32F-943B-4BE1847F3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4A6D61-CF39-E6CE-3543-432FFE850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5713AF-C687-7F35-486F-0147DED31F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816728"/>
            <a:ext cx="5048250" cy="4572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3E251A2-3DCF-23C5-CD48-9F54C8D5C6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950" y="1524000"/>
            <a:ext cx="7658100" cy="4876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BC07AED-B8D5-24D5-6E2E-1B30F90C97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71925" y="2590800"/>
            <a:ext cx="4857750" cy="191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221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Them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18378</TotalTime>
  <Words>200</Words>
  <Application>Microsoft Office PowerPoint</Application>
  <PresentationFormat>On-screen Show (4:3)</PresentationFormat>
  <Paragraphs>44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Garamond</vt:lpstr>
      <vt:lpstr>Wingdings</vt:lpstr>
      <vt:lpstr>Default Theme</vt:lpstr>
      <vt:lpstr>Stat 301 – Day 16</vt:lpstr>
      <vt:lpstr>Section 1</vt:lpstr>
      <vt:lpstr>Section 2</vt:lpstr>
      <vt:lpstr>Announcements</vt:lpstr>
      <vt:lpstr>Next: Quantitative data</vt:lpstr>
      <vt:lpstr>Code book</vt:lpstr>
      <vt:lpstr>Dotplot</vt:lpstr>
      <vt:lpstr>(m)</vt:lpstr>
      <vt:lpstr>In R</vt:lpstr>
      <vt:lpstr>Recap</vt:lpstr>
      <vt:lpstr>To Do</vt:lpstr>
      <vt:lpstr>Exam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 301 – Day 6</dc:title>
  <dc:creator>ITS/CSS</dc:creator>
  <cp:lastModifiedBy>Beth Chance</cp:lastModifiedBy>
  <cp:revision>136</cp:revision>
  <cp:lastPrinted>2015-01-13T19:03:38Z</cp:lastPrinted>
  <dcterms:created xsi:type="dcterms:W3CDTF">2011-09-27T02:36:13Z</dcterms:created>
  <dcterms:modified xsi:type="dcterms:W3CDTF">2024-02-06T06:22:56Z</dcterms:modified>
</cp:coreProperties>
</file>