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8"/>
  </p:notesMasterIdLst>
  <p:handoutMasterIdLst>
    <p:handoutMasterId r:id="rId29"/>
  </p:handoutMasterIdLst>
  <p:sldIdLst>
    <p:sldId id="256" r:id="rId2"/>
    <p:sldId id="373" r:id="rId3"/>
    <p:sldId id="336" r:id="rId4"/>
    <p:sldId id="350" r:id="rId5"/>
    <p:sldId id="351" r:id="rId6"/>
    <p:sldId id="377" r:id="rId7"/>
    <p:sldId id="353" r:id="rId8"/>
    <p:sldId id="352" r:id="rId9"/>
    <p:sldId id="355" r:id="rId10"/>
    <p:sldId id="375" r:id="rId11"/>
    <p:sldId id="374" r:id="rId12"/>
    <p:sldId id="334" r:id="rId13"/>
    <p:sldId id="333" r:id="rId14"/>
    <p:sldId id="378" r:id="rId15"/>
    <p:sldId id="337" r:id="rId16"/>
    <p:sldId id="338" r:id="rId17"/>
    <p:sldId id="354" r:id="rId18"/>
    <p:sldId id="344" r:id="rId19"/>
    <p:sldId id="343" r:id="rId20"/>
    <p:sldId id="345" r:id="rId21"/>
    <p:sldId id="347" r:id="rId22"/>
    <p:sldId id="346" r:id="rId23"/>
    <p:sldId id="330" r:id="rId24"/>
    <p:sldId id="331" r:id="rId25"/>
    <p:sldId id="376" r:id="rId26"/>
    <p:sldId id="310" r:id="rId27"/>
  </p:sldIdLst>
  <p:sldSz cx="9144000" cy="6858000" type="screen4x3"/>
  <p:notesSz cx="6954838" cy="93091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9" autoAdjust="0"/>
    <p:restoredTop sz="94434" autoAdjust="0"/>
  </p:normalViewPr>
  <p:slideViewPr>
    <p:cSldViewPr>
      <p:cViewPr varScale="1">
        <p:scale>
          <a:sx n="122" d="100"/>
          <a:sy n="122" d="100"/>
        </p:scale>
        <p:origin x="102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537D4C9-A1CE-4618-82C3-1FF3B18B0B85}"/>
              </a:ext>
            </a:extLst>
          </p:cNvPr>
          <p:cNvSpPr>
            <a:spLocks noGrp="1"/>
          </p:cNvSpPr>
          <p:nvPr>
            <p:ph type="hdr" sz="quarter"/>
          </p:nvPr>
        </p:nvSpPr>
        <p:spPr>
          <a:xfrm>
            <a:off x="0" y="0"/>
            <a:ext cx="3013075" cy="465138"/>
          </a:xfrm>
          <a:prstGeom prst="rect">
            <a:avLst/>
          </a:prstGeom>
        </p:spPr>
        <p:txBody>
          <a:bodyPr vert="horz" lIns="92053" tIns="46026" rIns="92053" bIns="46026" rtlCol="0"/>
          <a:lstStyle>
            <a:lvl1pPr algn="l" eaLnBrk="1" hangingPunct="1">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F1D74A8A-665F-4D89-8188-D97425110DCE}"/>
              </a:ext>
            </a:extLst>
          </p:cNvPr>
          <p:cNvSpPr>
            <a:spLocks noGrp="1"/>
          </p:cNvSpPr>
          <p:nvPr>
            <p:ph type="dt" sz="quarter" idx="1"/>
          </p:nvPr>
        </p:nvSpPr>
        <p:spPr>
          <a:xfrm>
            <a:off x="3940175" y="0"/>
            <a:ext cx="3013075" cy="465138"/>
          </a:xfrm>
          <a:prstGeom prst="rect">
            <a:avLst/>
          </a:prstGeom>
        </p:spPr>
        <p:txBody>
          <a:bodyPr vert="horz" lIns="92053" tIns="46026" rIns="92053" bIns="46026" rtlCol="0"/>
          <a:lstStyle>
            <a:lvl1pPr algn="r" eaLnBrk="1" hangingPunct="1">
              <a:defRPr sz="1200">
                <a:latin typeface="Arial" charset="0"/>
              </a:defRPr>
            </a:lvl1pPr>
          </a:lstStyle>
          <a:p>
            <a:pPr>
              <a:defRPr/>
            </a:pPr>
            <a:fld id="{BF758B57-6724-4FDE-808A-404CAF42419D}" type="datetimeFigureOut">
              <a:rPr lang="en-US"/>
              <a:pPr>
                <a:defRPr/>
              </a:pPr>
              <a:t>1/31/2024</a:t>
            </a:fld>
            <a:endParaRPr lang="en-US"/>
          </a:p>
        </p:txBody>
      </p:sp>
      <p:sp>
        <p:nvSpPr>
          <p:cNvPr id="4" name="Footer Placeholder 3">
            <a:extLst>
              <a:ext uri="{FF2B5EF4-FFF2-40B4-BE49-F238E27FC236}">
                <a16:creationId xmlns:a16="http://schemas.microsoft.com/office/drawing/2014/main" id="{26CDB6E3-8E0E-4FF4-99AE-B8ACB3B34BB8}"/>
              </a:ext>
            </a:extLst>
          </p:cNvPr>
          <p:cNvSpPr>
            <a:spLocks noGrp="1"/>
          </p:cNvSpPr>
          <p:nvPr>
            <p:ph type="ftr" sz="quarter" idx="2"/>
          </p:nvPr>
        </p:nvSpPr>
        <p:spPr>
          <a:xfrm>
            <a:off x="0" y="8842375"/>
            <a:ext cx="3013075" cy="465138"/>
          </a:xfrm>
          <a:prstGeom prst="rect">
            <a:avLst/>
          </a:prstGeom>
        </p:spPr>
        <p:txBody>
          <a:bodyPr vert="horz" lIns="92053" tIns="46026" rIns="92053" bIns="46026" rtlCol="0" anchor="b"/>
          <a:lstStyle>
            <a:lvl1pPr algn="l" eaLnBrk="1" hangingPunct="1">
              <a:defRPr sz="1200">
                <a:latin typeface="Arial" charset="0"/>
              </a:defRPr>
            </a:lvl1pPr>
          </a:lstStyle>
          <a:p>
            <a:pPr>
              <a:defRPr/>
            </a:pPr>
            <a:endParaRPr lang="en-US"/>
          </a:p>
        </p:txBody>
      </p:sp>
      <p:sp>
        <p:nvSpPr>
          <p:cNvPr id="5" name="Slide Number Placeholder 4">
            <a:extLst>
              <a:ext uri="{FF2B5EF4-FFF2-40B4-BE49-F238E27FC236}">
                <a16:creationId xmlns:a16="http://schemas.microsoft.com/office/drawing/2014/main" id="{637D775C-ECC5-4CC3-B358-7FBA25755417}"/>
              </a:ext>
            </a:extLst>
          </p:cNvPr>
          <p:cNvSpPr>
            <a:spLocks noGrp="1"/>
          </p:cNvSpPr>
          <p:nvPr>
            <p:ph type="sldNum" sz="quarter" idx="3"/>
          </p:nvPr>
        </p:nvSpPr>
        <p:spPr>
          <a:xfrm>
            <a:off x="3940175" y="8842375"/>
            <a:ext cx="3013075" cy="465138"/>
          </a:xfrm>
          <a:prstGeom prst="rect">
            <a:avLst/>
          </a:prstGeom>
        </p:spPr>
        <p:txBody>
          <a:bodyPr vert="horz" wrap="square" lIns="92053" tIns="46026" rIns="92053" bIns="46026" numCol="1" anchor="b" anchorCtr="0" compatLnSpc="1">
            <a:prstTxWarp prst="textNoShape">
              <a:avLst/>
            </a:prstTxWarp>
          </a:bodyPr>
          <a:lstStyle>
            <a:lvl1pPr algn="r" eaLnBrk="1" hangingPunct="1">
              <a:defRPr sz="1200"/>
            </a:lvl1pPr>
          </a:lstStyle>
          <a:p>
            <a:fld id="{CABC0B64-4245-40D4-8C2D-425ADA0B5C05}"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4859C3B-1C53-416E-BD0E-A9AF35402E69}"/>
              </a:ext>
            </a:extLst>
          </p:cNvPr>
          <p:cNvSpPr>
            <a:spLocks noGrp="1"/>
          </p:cNvSpPr>
          <p:nvPr>
            <p:ph type="hdr" sz="quarter"/>
          </p:nvPr>
        </p:nvSpPr>
        <p:spPr>
          <a:xfrm>
            <a:off x="0" y="0"/>
            <a:ext cx="3013075" cy="465138"/>
          </a:xfrm>
          <a:prstGeom prst="rect">
            <a:avLst/>
          </a:prstGeom>
        </p:spPr>
        <p:txBody>
          <a:bodyPr vert="horz" lIns="92053" tIns="46026" rIns="92053" bIns="46026" rtlCol="0"/>
          <a:lstStyle>
            <a:lvl1pPr algn="l" eaLnBrk="1" hangingPunct="1">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8C79672C-4443-48CD-861B-66D18F911A16}"/>
              </a:ext>
            </a:extLst>
          </p:cNvPr>
          <p:cNvSpPr>
            <a:spLocks noGrp="1"/>
          </p:cNvSpPr>
          <p:nvPr>
            <p:ph type="dt" idx="1"/>
          </p:nvPr>
        </p:nvSpPr>
        <p:spPr>
          <a:xfrm>
            <a:off x="3940175" y="0"/>
            <a:ext cx="3013075" cy="465138"/>
          </a:xfrm>
          <a:prstGeom prst="rect">
            <a:avLst/>
          </a:prstGeom>
        </p:spPr>
        <p:txBody>
          <a:bodyPr vert="horz" lIns="92053" tIns="46026" rIns="92053" bIns="46026" rtlCol="0"/>
          <a:lstStyle>
            <a:lvl1pPr algn="r" eaLnBrk="1" hangingPunct="1">
              <a:defRPr sz="1200">
                <a:latin typeface="Arial" charset="0"/>
              </a:defRPr>
            </a:lvl1pPr>
          </a:lstStyle>
          <a:p>
            <a:pPr>
              <a:defRPr/>
            </a:pPr>
            <a:fld id="{032EAD31-11D0-42DD-B627-F3BE6E0E1A1D}" type="datetimeFigureOut">
              <a:rPr lang="en-US"/>
              <a:pPr>
                <a:defRPr/>
              </a:pPr>
              <a:t>1/29/2024</a:t>
            </a:fld>
            <a:endParaRPr lang="en-US"/>
          </a:p>
        </p:txBody>
      </p:sp>
      <p:sp>
        <p:nvSpPr>
          <p:cNvPr id="4" name="Slide Image Placeholder 3">
            <a:extLst>
              <a:ext uri="{FF2B5EF4-FFF2-40B4-BE49-F238E27FC236}">
                <a16:creationId xmlns:a16="http://schemas.microsoft.com/office/drawing/2014/main" id="{CEA3D0AF-EC1A-4DDE-BE2B-77C2F5EC3E7B}"/>
              </a:ext>
            </a:extLst>
          </p:cNvPr>
          <p:cNvSpPr>
            <a:spLocks noGrp="1" noRot="1" noChangeAspect="1"/>
          </p:cNvSpPr>
          <p:nvPr>
            <p:ph type="sldImg" idx="2"/>
          </p:nvPr>
        </p:nvSpPr>
        <p:spPr>
          <a:xfrm>
            <a:off x="1149350" y="698500"/>
            <a:ext cx="4656138" cy="3490913"/>
          </a:xfrm>
          <a:prstGeom prst="rect">
            <a:avLst/>
          </a:prstGeom>
          <a:noFill/>
          <a:ln w="12700">
            <a:solidFill>
              <a:prstClr val="black"/>
            </a:solidFill>
          </a:ln>
        </p:spPr>
        <p:txBody>
          <a:bodyPr vert="horz" lIns="92053" tIns="46026" rIns="92053" bIns="46026" rtlCol="0" anchor="ctr"/>
          <a:lstStyle/>
          <a:p>
            <a:pPr lvl="0"/>
            <a:endParaRPr lang="en-US" noProof="0"/>
          </a:p>
        </p:txBody>
      </p:sp>
      <p:sp>
        <p:nvSpPr>
          <p:cNvPr id="5" name="Notes Placeholder 4">
            <a:extLst>
              <a:ext uri="{FF2B5EF4-FFF2-40B4-BE49-F238E27FC236}">
                <a16:creationId xmlns:a16="http://schemas.microsoft.com/office/drawing/2014/main" id="{3F09392A-7379-4502-A151-AAB3F3B6CE15}"/>
              </a:ext>
            </a:extLst>
          </p:cNvPr>
          <p:cNvSpPr>
            <a:spLocks noGrp="1"/>
          </p:cNvSpPr>
          <p:nvPr>
            <p:ph type="body" sz="quarter" idx="3"/>
          </p:nvPr>
        </p:nvSpPr>
        <p:spPr>
          <a:xfrm>
            <a:off x="695325" y="4422775"/>
            <a:ext cx="5564188" cy="4187825"/>
          </a:xfrm>
          <a:prstGeom prst="rect">
            <a:avLst/>
          </a:prstGeom>
        </p:spPr>
        <p:txBody>
          <a:bodyPr vert="horz" lIns="92053" tIns="46026" rIns="92053" bIns="46026"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0D23DF0A-AC40-4D6E-9740-D959695F37A9}"/>
              </a:ext>
            </a:extLst>
          </p:cNvPr>
          <p:cNvSpPr>
            <a:spLocks noGrp="1"/>
          </p:cNvSpPr>
          <p:nvPr>
            <p:ph type="ftr" sz="quarter" idx="4"/>
          </p:nvPr>
        </p:nvSpPr>
        <p:spPr>
          <a:xfrm>
            <a:off x="0" y="8842375"/>
            <a:ext cx="3013075" cy="465138"/>
          </a:xfrm>
          <a:prstGeom prst="rect">
            <a:avLst/>
          </a:prstGeom>
        </p:spPr>
        <p:txBody>
          <a:bodyPr vert="horz" lIns="92053" tIns="46026" rIns="92053" bIns="46026" rtlCol="0" anchor="b"/>
          <a:lstStyle>
            <a:lvl1pPr algn="l" eaLnBrk="1" hangingPunct="1">
              <a:defRPr sz="1200">
                <a:latin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8DE06D3C-B326-4D83-BECF-2632C3A9C321}"/>
              </a:ext>
            </a:extLst>
          </p:cNvPr>
          <p:cNvSpPr>
            <a:spLocks noGrp="1"/>
          </p:cNvSpPr>
          <p:nvPr>
            <p:ph type="sldNum" sz="quarter" idx="5"/>
          </p:nvPr>
        </p:nvSpPr>
        <p:spPr>
          <a:xfrm>
            <a:off x="3940175" y="8842375"/>
            <a:ext cx="3013075" cy="465138"/>
          </a:xfrm>
          <a:prstGeom prst="rect">
            <a:avLst/>
          </a:prstGeom>
        </p:spPr>
        <p:txBody>
          <a:bodyPr vert="horz" wrap="square" lIns="92053" tIns="46026" rIns="92053" bIns="46026" numCol="1" anchor="b" anchorCtr="0" compatLnSpc="1">
            <a:prstTxWarp prst="textNoShape">
              <a:avLst/>
            </a:prstTxWarp>
          </a:bodyPr>
          <a:lstStyle>
            <a:lvl1pPr algn="r" eaLnBrk="1" hangingPunct="1">
              <a:defRPr sz="1200"/>
            </a:lvl1pPr>
          </a:lstStyle>
          <a:p>
            <a:fld id="{8A013E56-6B89-42A6-8A64-E28BD9BCBBE7}"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2C50E516-AABC-4D88-8353-371B7A3952D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DAC27819-2054-4D36-A13C-EE6E2187BC1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Dice?</a:t>
            </a:r>
          </a:p>
        </p:txBody>
      </p:sp>
      <p:sp>
        <p:nvSpPr>
          <p:cNvPr id="15364" name="Slide Number Placeholder 3">
            <a:extLst>
              <a:ext uri="{FF2B5EF4-FFF2-40B4-BE49-F238E27FC236}">
                <a16:creationId xmlns:a16="http://schemas.microsoft.com/office/drawing/2014/main" id="{78972D17-1BA8-4561-8978-BB5AF07046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351B173-E331-44D6-8DEA-D1C9BAE51647}" type="slidenum">
              <a:rPr lang="en-US" altLang="en-US"/>
              <a:pPr/>
              <a:t>24</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a:extLst>
              <a:ext uri="{FF2B5EF4-FFF2-40B4-BE49-F238E27FC236}">
                <a16:creationId xmlns:a16="http://schemas.microsoft.com/office/drawing/2014/main" id="{DC22CF84-BF08-4521-A129-8160D5BAD5BE}"/>
              </a:ext>
            </a:extLst>
          </p:cNvPr>
          <p:cNvSpPr>
            <a:spLocks noChangeArrowheads="1"/>
          </p:cNvSpPr>
          <p:nvPr/>
        </p:nvSpPr>
        <p:spPr bwMode="auto">
          <a:xfrm>
            <a:off x="609600" y="1219200"/>
            <a:ext cx="7924800" cy="9144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8">
            <a:extLst>
              <a:ext uri="{FF2B5EF4-FFF2-40B4-BE49-F238E27FC236}">
                <a16:creationId xmlns:a16="http://schemas.microsoft.com/office/drawing/2014/main" id="{5E9AC460-09B5-4511-B8F9-9C913D4D7EAC}"/>
              </a:ext>
            </a:extLst>
          </p:cNvPr>
          <p:cNvSpPr>
            <a:spLocks noChangeShapeType="1"/>
          </p:cNvSpPr>
          <p:nvPr/>
        </p:nvSpPr>
        <p:spPr bwMode="auto">
          <a:xfrm>
            <a:off x="1981200" y="3962400"/>
            <a:ext cx="651192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6"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6147"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6" name="Rectangle 4">
            <a:extLst>
              <a:ext uri="{FF2B5EF4-FFF2-40B4-BE49-F238E27FC236}">
                <a16:creationId xmlns:a16="http://schemas.microsoft.com/office/drawing/2014/main" id="{E53455E6-BD6D-4402-9C20-66566C6EF410}"/>
              </a:ext>
            </a:extLst>
          </p:cNvPr>
          <p:cNvSpPr>
            <a:spLocks noGrp="1" noChangeArrowheads="1"/>
          </p:cNvSpPr>
          <p:nvPr>
            <p:ph type="dt" sz="half" idx="10"/>
          </p:nvPr>
        </p:nvSpPr>
        <p:spPr/>
        <p:txBody>
          <a:bodyPr/>
          <a:lstStyle>
            <a:lvl1pPr>
              <a:defRPr/>
            </a:lvl1pPr>
          </a:lstStyle>
          <a:p>
            <a:pPr>
              <a:defRPr/>
            </a:pPr>
            <a:endParaRPr lang="en-US" altLang="en-US"/>
          </a:p>
        </p:txBody>
      </p:sp>
      <p:sp>
        <p:nvSpPr>
          <p:cNvPr id="7" name="Rectangle 5">
            <a:extLst>
              <a:ext uri="{FF2B5EF4-FFF2-40B4-BE49-F238E27FC236}">
                <a16:creationId xmlns:a16="http://schemas.microsoft.com/office/drawing/2014/main" id="{AA87FA81-1EBA-44D6-A04E-2D8A5FBD73DE}"/>
              </a:ext>
            </a:extLst>
          </p:cNvPr>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a:p>
        </p:txBody>
      </p:sp>
      <p:sp>
        <p:nvSpPr>
          <p:cNvPr id="8" name="Rectangle 6">
            <a:extLst>
              <a:ext uri="{FF2B5EF4-FFF2-40B4-BE49-F238E27FC236}">
                <a16:creationId xmlns:a16="http://schemas.microsoft.com/office/drawing/2014/main" id="{E1D19B99-A1F5-45C2-8BA6-69E9D5554BB2}"/>
              </a:ext>
            </a:extLst>
          </p:cNvPr>
          <p:cNvSpPr>
            <a:spLocks noGrp="1" noChangeArrowheads="1"/>
          </p:cNvSpPr>
          <p:nvPr>
            <p:ph type="sldNum" sz="quarter" idx="12"/>
          </p:nvPr>
        </p:nvSpPr>
        <p:spPr/>
        <p:txBody>
          <a:bodyPr/>
          <a:lstStyle>
            <a:lvl1pPr>
              <a:defRPr/>
            </a:lvl1pPr>
          </a:lstStyle>
          <a:p>
            <a:fld id="{E44BE115-2BF1-4CEB-B74B-F55AC4C51932}" type="slidenum">
              <a:rPr lang="en-US" altLang="en-US"/>
              <a:pPr/>
              <a:t>‹#›</a:t>
            </a:fld>
            <a:endParaRPr lang="en-US" altLang="en-US"/>
          </a:p>
        </p:txBody>
      </p:sp>
    </p:spTree>
    <p:extLst>
      <p:ext uri="{BB962C8B-B14F-4D97-AF65-F5344CB8AC3E}">
        <p14:creationId xmlns:p14="http://schemas.microsoft.com/office/powerpoint/2010/main" val="4285737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1E39E9C-2A09-4348-815A-37D6E27D448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CB7561BB-3697-4B1E-9F8E-8D418C3775A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D746451E-50B7-49F8-B9F2-B1B47AFB9E89}"/>
              </a:ext>
            </a:extLst>
          </p:cNvPr>
          <p:cNvSpPr>
            <a:spLocks noGrp="1" noChangeArrowheads="1"/>
          </p:cNvSpPr>
          <p:nvPr>
            <p:ph type="sldNum" sz="quarter" idx="12"/>
          </p:nvPr>
        </p:nvSpPr>
        <p:spPr>
          <a:ln/>
        </p:spPr>
        <p:txBody>
          <a:bodyPr/>
          <a:lstStyle>
            <a:lvl1pPr>
              <a:defRPr/>
            </a:lvl1pPr>
          </a:lstStyle>
          <a:p>
            <a:fld id="{7488B55E-87C8-49B3-B6E4-239BDE413285}" type="slidenum">
              <a:rPr lang="en-US" altLang="en-US"/>
              <a:pPr/>
              <a:t>‹#›</a:t>
            </a:fld>
            <a:endParaRPr lang="en-US" altLang="en-US"/>
          </a:p>
        </p:txBody>
      </p:sp>
    </p:spTree>
    <p:extLst>
      <p:ext uri="{BB962C8B-B14F-4D97-AF65-F5344CB8AC3E}">
        <p14:creationId xmlns:p14="http://schemas.microsoft.com/office/powerpoint/2010/main" val="3014014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46726EC-530F-43C5-82A8-B672789C205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5DCD2002-B69C-4920-B42B-CE93EA8EA0E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A1A0388E-52CE-4EEE-94E4-5E174D9DB6C7}"/>
              </a:ext>
            </a:extLst>
          </p:cNvPr>
          <p:cNvSpPr>
            <a:spLocks noGrp="1" noChangeArrowheads="1"/>
          </p:cNvSpPr>
          <p:nvPr>
            <p:ph type="sldNum" sz="quarter" idx="12"/>
          </p:nvPr>
        </p:nvSpPr>
        <p:spPr>
          <a:ln/>
        </p:spPr>
        <p:txBody>
          <a:bodyPr/>
          <a:lstStyle>
            <a:lvl1pPr>
              <a:defRPr/>
            </a:lvl1pPr>
          </a:lstStyle>
          <a:p>
            <a:fld id="{3B0AD3CA-95E3-4D6A-8CDB-ECA8526FA1B5}" type="slidenum">
              <a:rPr lang="en-US" altLang="en-US"/>
              <a:pPr/>
              <a:t>‹#›</a:t>
            </a:fld>
            <a:endParaRPr lang="en-US" altLang="en-US"/>
          </a:p>
        </p:txBody>
      </p:sp>
    </p:spTree>
    <p:extLst>
      <p:ext uri="{BB962C8B-B14F-4D97-AF65-F5344CB8AC3E}">
        <p14:creationId xmlns:p14="http://schemas.microsoft.com/office/powerpoint/2010/main" val="3493644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3CFF0B0-0A3F-45AC-9BF0-EB357333011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39D2000C-CFF1-4F37-ADC1-2B91888429A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0B22F88B-978E-49B7-BCB0-53D79732D548}"/>
              </a:ext>
            </a:extLst>
          </p:cNvPr>
          <p:cNvSpPr>
            <a:spLocks noGrp="1" noChangeArrowheads="1"/>
          </p:cNvSpPr>
          <p:nvPr>
            <p:ph type="sldNum" sz="quarter" idx="12"/>
          </p:nvPr>
        </p:nvSpPr>
        <p:spPr>
          <a:ln/>
        </p:spPr>
        <p:txBody>
          <a:bodyPr/>
          <a:lstStyle>
            <a:lvl1pPr>
              <a:defRPr/>
            </a:lvl1pPr>
          </a:lstStyle>
          <a:p>
            <a:fld id="{8914FE11-F209-4FEC-B4E9-5D97A486DC6B}" type="slidenum">
              <a:rPr lang="en-US" altLang="en-US"/>
              <a:pPr/>
              <a:t>‹#›</a:t>
            </a:fld>
            <a:endParaRPr lang="en-US" altLang="en-US"/>
          </a:p>
        </p:txBody>
      </p:sp>
    </p:spTree>
    <p:extLst>
      <p:ext uri="{BB962C8B-B14F-4D97-AF65-F5344CB8AC3E}">
        <p14:creationId xmlns:p14="http://schemas.microsoft.com/office/powerpoint/2010/main" val="2859473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A10C5B65-9CA6-4FFE-A5F5-8996A787F10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08CFC870-58DB-4B3F-8EA0-FDDC2553454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3DAA3C36-0A7E-4D9D-AB4B-3DF6A1F3C62B}"/>
              </a:ext>
            </a:extLst>
          </p:cNvPr>
          <p:cNvSpPr>
            <a:spLocks noGrp="1" noChangeArrowheads="1"/>
          </p:cNvSpPr>
          <p:nvPr>
            <p:ph type="sldNum" sz="quarter" idx="12"/>
          </p:nvPr>
        </p:nvSpPr>
        <p:spPr>
          <a:ln/>
        </p:spPr>
        <p:txBody>
          <a:bodyPr/>
          <a:lstStyle>
            <a:lvl1pPr>
              <a:defRPr/>
            </a:lvl1pPr>
          </a:lstStyle>
          <a:p>
            <a:fld id="{9D4CE90B-218C-495A-8F8E-F31C74608123}" type="slidenum">
              <a:rPr lang="en-US" altLang="en-US"/>
              <a:pPr/>
              <a:t>‹#›</a:t>
            </a:fld>
            <a:endParaRPr lang="en-US" altLang="en-US"/>
          </a:p>
        </p:txBody>
      </p:sp>
    </p:spTree>
    <p:extLst>
      <p:ext uri="{BB962C8B-B14F-4D97-AF65-F5344CB8AC3E}">
        <p14:creationId xmlns:p14="http://schemas.microsoft.com/office/powerpoint/2010/main" val="939174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EE69FBB7-BD6F-4FB4-88CE-534E816D499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B8AC122A-FEEE-4E44-97E4-00CD67C5E50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27C94E6F-6F9A-48DF-AFC1-CEC26264D391}"/>
              </a:ext>
            </a:extLst>
          </p:cNvPr>
          <p:cNvSpPr>
            <a:spLocks noGrp="1" noChangeArrowheads="1"/>
          </p:cNvSpPr>
          <p:nvPr>
            <p:ph type="sldNum" sz="quarter" idx="12"/>
          </p:nvPr>
        </p:nvSpPr>
        <p:spPr>
          <a:ln/>
        </p:spPr>
        <p:txBody>
          <a:bodyPr/>
          <a:lstStyle>
            <a:lvl1pPr>
              <a:defRPr/>
            </a:lvl1pPr>
          </a:lstStyle>
          <a:p>
            <a:fld id="{0A64D26B-C3F9-4B9E-86B5-334C755AA1B6}" type="slidenum">
              <a:rPr lang="en-US" altLang="en-US"/>
              <a:pPr/>
              <a:t>‹#›</a:t>
            </a:fld>
            <a:endParaRPr lang="en-US" altLang="en-US"/>
          </a:p>
        </p:txBody>
      </p:sp>
    </p:spTree>
    <p:extLst>
      <p:ext uri="{BB962C8B-B14F-4D97-AF65-F5344CB8AC3E}">
        <p14:creationId xmlns:p14="http://schemas.microsoft.com/office/powerpoint/2010/main" val="1414561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7BBD8C06-62CA-4CE5-BAC5-AED676B6858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9B421449-F4E6-498E-9111-C1B361F4036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819D6B6A-AA41-4CEA-A883-7E26D85A8423}"/>
              </a:ext>
            </a:extLst>
          </p:cNvPr>
          <p:cNvSpPr>
            <a:spLocks noGrp="1" noChangeArrowheads="1"/>
          </p:cNvSpPr>
          <p:nvPr>
            <p:ph type="sldNum" sz="quarter" idx="12"/>
          </p:nvPr>
        </p:nvSpPr>
        <p:spPr>
          <a:ln/>
        </p:spPr>
        <p:txBody>
          <a:bodyPr/>
          <a:lstStyle>
            <a:lvl1pPr>
              <a:defRPr/>
            </a:lvl1pPr>
          </a:lstStyle>
          <a:p>
            <a:fld id="{C1F70ACF-ADB0-4CB1-942F-F97BBC5F616F}" type="slidenum">
              <a:rPr lang="en-US" altLang="en-US"/>
              <a:pPr/>
              <a:t>‹#›</a:t>
            </a:fld>
            <a:endParaRPr lang="en-US" altLang="en-US"/>
          </a:p>
        </p:txBody>
      </p:sp>
    </p:spTree>
    <p:extLst>
      <p:ext uri="{BB962C8B-B14F-4D97-AF65-F5344CB8AC3E}">
        <p14:creationId xmlns:p14="http://schemas.microsoft.com/office/powerpoint/2010/main" val="2602750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FF44A013-4B00-4B8D-BBDA-58AA4C85307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7633B893-B686-4708-B90C-8E1D9DE74D3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A040CEA2-C631-491B-B91E-455B97DF542C}"/>
              </a:ext>
            </a:extLst>
          </p:cNvPr>
          <p:cNvSpPr>
            <a:spLocks noGrp="1" noChangeArrowheads="1"/>
          </p:cNvSpPr>
          <p:nvPr>
            <p:ph type="sldNum" sz="quarter" idx="12"/>
          </p:nvPr>
        </p:nvSpPr>
        <p:spPr>
          <a:ln/>
        </p:spPr>
        <p:txBody>
          <a:bodyPr/>
          <a:lstStyle>
            <a:lvl1pPr>
              <a:defRPr/>
            </a:lvl1pPr>
          </a:lstStyle>
          <a:p>
            <a:fld id="{20271440-16D5-43CD-A7C1-705CDB052FE3}" type="slidenum">
              <a:rPr lang="en-US" altLang="en-US"/>
              <a:pPr/>
              <a:t>‹#›</a:t>
            </a:fld>
            <a:endParaRPr lang="en-US" altLang="en-US"/>
          </a:p>
        </p:txBody>
      </p:sp>
    </p:spTree>
    <p:extLst>
      <p:ext uri="{BB962C8B-B14F-4D97-AF65-F5344CB8AC3E}">
        <p14:creationId xmlns:p14="http://schemas.microsoft.com/office/powerpoint/2010/main" val="2608982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E6A415B-A3C0-4A27-9D13-7A1B72418FC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22C33779-7509-4952-B74B-AF9DE145F1A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7B256B6B-B384-408F-BDFB-CECDE34D65F5}"/>
              </a:ext>
            </a:extLst>
          </p:cNvPr>
          <p:cNvSpPr>
            <a:spLocks noGrp="1" noChangeArrowheads="1"/>
          </p:cNvSpPr>
          <p:nvPr>
            <p:ph type="sldNum" sz="quarter" idx="12"/>
          </p:nvPr>
        </p:nvSpPr>
        <p:spPr>
          <a:ln/>
        </p:spPr>
        <p:txBody>
          <a:bodyPr/>
          <a:lstStyle>
            <a:lvl1pPr>
              <a:defRPr/>
            </a:lvl1pPr>
          </a:lstStyle>
          <a:p>
            <a:fld id="{177CB582-815E-47E9-A59B-C1DA23E72F7B}" type="slidenum">
              <a:rPr lang="en-US" altLang="en-US"/>
              <a:pPr/>
              <a:t>‹#›</a:t>
            </a:fld>
            <a:endParaRPr lang="en-US" altLang="en-US"/>
          </a:p>
        </p:txBody>
      </p:sp>
    </p:spTree>
    <p:extLst>
      <p:ext uri="{BB962C8B-B14F-4D97-AF65-F5344CB8AC3E}">
        <p14:creationId xmlns:p14="http://schemas.microsoft.com/office/powerpoint/2010/main" val="3342344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ADA0C40-BB37-4722-9E5D-B0A7EB8BF18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5D5F6657-580C-4F8E-A751-6312D406D6E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F0888F42-C811-4064-9AAF-232A87F9DBC9}"/>
              </a:ext>
            </a:extLst>
          </p:cNvPr>
          <p:cNvSpPr>
            <a:spLocks noGrp="1" noChangeArrowheads="1"/>
          </p:cNvSpPr>
          <p:nvPr>
            <p:ph type="sldNum" sz="quarter" idx="12"/>
          </p:nvPr>
        </p:nvSpPr>
        <p:spPr>
          <a:ln/>
        </p:spPr>
        <p:txBody>
          <a:bodyPr/>
          <a:lstStyle>
            <a:lvl1pPr>
              <a:defRPr/>
            </a:lvl1pPr>
          </a:lstStyle>
          <a:p>
            <a:fld id="{7F26C7ED-6B65-408E-83A7-3FCCC085AB8B}" type="slidenum">
              <a:rPr lang="en-US" altLang="en-US"/>
              <a:pPr/>
              <a:t>‹#›</a:t>
            </a:fld>
            <a:endParaRPr lang="en-US" altLang="en-US"/>
          </a:p>
        </p:txBody>
      </p:sp>
    </p:spTree>
    <p:extLst>
      <p:ext uri="{BB962C8B-B14F-4D97-AF65-F5344CB8AC3E}">
        <p14:creationId xmlns:p14="http://schemas.microsoft.com/office/powerpoint/2010/main" val="1663487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3DAE4AF-AEEB-4A14-8894-7CF41947427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0EE91C08-A05F-4217-BCFF-212243ADC29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50CF116E-ACF7-4812-B9FD-B1617A3FB3E3}"/>
              </a:ext>
            </a:extLst>
          </p:cNvPr>
          <p:cNvSpPr>
            <a:spLocks noGrp="1" noChangeArrowheads="1"/>
          </p:cNvSpPr>
          <p:nvPr>
            <p:ph type="sldNum" sz="quarter" idx="12"/>
          </p:nvPr>
        </p:nvSpPr>
        <p:spPr>
          <a:ln/>
        </p:spPr>
        <p:txBody>
          <a:bodyPr/>
          <a:lstStyle>
            <a:lvl1pPr>
              <a:defRPr/>
            </a:lvl1pPr>
          </a:lstStyle>
          <a:p>
            <a:fld id="{03CE2F96-0462-4AE7-A4C3-6102FD672DF6}" type="slidenum">
              <a:rPr lang="en-US" altLang="en-US"/>
              <a:pPr/>
              <a:t>‹#›</a:t>
            </a:fld>
            <a:endParaRPr lang="en-US" altLang="en-US"/>
          </a:p>
        </p:txBody>
      </p:sp>
    </p:spTree>
    <p:extLst>
      <p:ext uri="{BB962C8B-B14F-4D97-AF65-F5344CB8AC3E}">
        <p14:creationId xmlns:p14="http://schemas.microsoft.com/office/powerpoint/2010/main" val="1617173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AE17496-58A7-4427-985A-7CF20DDAF231}"/>
              </a:ext>
            </a:extLst>
          </p:cNvPr>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9E810D64-EAA6-4D00-AD3A-C7400190592A}"/>
              </a:ext>
            </a:extLst>
          </p:cNvPr>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4" name="Rectangle 4">
            <a:extLst>
              <a:ext uri="{FF2B5EF4-FFF2-40B4-BE49-F238E27FC236}">
                <a16:creationId xmlns:a16="http://schemas.microsoft.com/office/drawing/2014/main" id="{C4D64E54-6733-4B78-99E8-BD88613A3E8E}"/>
              </a:ext>
            </a:extLst>
          </p:cNvPr>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mj-lt"/>
              </a:defRPr>
            </a:lvl1pPr>
          </a:lstStyle>
          <a:p>
            <a:pPr>
              <a:defRPr/>
            </a:pPr>
            <a:endParaRPr lang="en-US" altLang="en-US"/>
          </a:p>
        </p:txBody>
      </p:sp>
      <p:sp>
        <p:nvSpPr>
          <p:cNvPr id="5125" name="Rectangle 5">
            <a:extLst>
              <a:ext uri="{FF2B5EF4-FFF2-40B4-BE49-F238E27FC236}">
                <a16:creationId xmlns:a16="http://schemas.microsoft.com/office/drawing/2014/main" id="{FD62B91B-63F6-446D-B3A4-84FD99F04530}"/>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mj-lt"/>
              </a:defRPr>
            </a:lvl1pPr>
          </a:lstStyle>
          <a:p>
            <a:pPr>
              <a:defRPr/>
            </a:pPr>
            <a:endParaRPr lang="en-US" altLang="en-US"/>
          </a:p>
        </p:txBody>
      </p:sp>
      <p:sp>
        <p:nvSpPr>
          <p:cNvPr id="5126" name="Rectangle 6">
            <a:extLst>
              <a:ext uri="{FF2B5EF4-FFF2-40B4-BE49-F238E27FC236}">
                <a16:creationId xmlns:a16="http://schemas.microsoft.com/office/drawing/2014/main" id="{4E4E8403-8968-4DF2-8875-AF7D5899F494}"/>
              </a:ext>
            </a:extLst>
          </p:cNvPr>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Garamond" panose="02020404030301010803" pitchFamily="18" charset="0"/>
              </a:defRPr>
            </a:lvl1pPr>
          </a:lstStyle>
          <a:p>
            <a:fld id="{130C976D-4ECA-4231-AB80-8F03DC1D7D59}" type="slidenum">
              <a:rPr lang="en-US" altLang="en-US"/>
              <a:pPr/>
              <a:t>‹#›</a:t>
            </a:fld>
            <a:endParaRPr lang="en-US" altLang="en-US"/>
          </a:p>
        </p:txBody>
      </p:sp>
      <p:sp>
        <p:nvSpPr>
          <p:cNvPr id="1031" name="Freeform 7">
            <a:extLst>
              <a:ext uri="{FF2B5EF4-FFF2-40B4-BE49-F238E27FC236}">
                <a16:creationId xmlns:a16="http://schemas.microsoft.com/office/drawing/2014/main" id="{15B5048B-FCB0-4BD4-BA0D-8EF688E78DB8}"/>
              </a:ext>
            </a:extLst>
          </p:cNvPr>
          <p:cNvSpPr>
            <a:spLocks noChangeArrowheads="1"/>
          </p:cNvSpPr>
          <p:nvPr/>
        </p:nvSpPr>
        <p:spPr bwMode="auto">
          <a:xfrm>
            <a:off x="381000" y="228600"/>
            <a:ext cx="8229600" cy="6096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2" name="Line 8">
            <a:extLst>
              <a:ext uri="{FF2B5EF4-FFF2-40B4-BE49-F238E27FC236}">
                <a16:creationId xmlns:a16="http://schemas.microsoft.com/office/drawing/2014/main" id="{2F88263C-8440-4BC0-9F5E-5C75DCD0CE0D}"/>
              </a:ext>
            </a:extLst>
          </p:cNvPr>
          <p:cNvSpPr>
            <a:spLocks noChangeShapeType="1"/>
          </p:cNvSpPr>
          <p:nvPr/>
        </p:nvSpPr>
        <p:spPr bwMode="auto">
          <a:xfrm>
            <a:off x="457200" y="617220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852"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3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73B4DED1-AD0F-4EDE-BB1E-65B223FA394B}"/>
              </a:ext>
            </a:extLst>
          </p:cNvPr>
          <p:cNvSpPr>
            <a:spLocks noGrp="1"/>
          </p:cNvSpPr>
          <p:nvPr>
            <p:ph type="ctrTitle"/>
          </p:nvPr>
        </p:nvSpPr>
        <p:spPr/>
        <p:txBody>
          <a:bodyPr/>
          <a:lstStyle/>
          <a:p>
            <a:pPr eaLnBrk="1" hangingPunct="1"/>
            <a:r>
              <a:rPr lang="en-US" altLang="en-US" dirty="0"/>
              <a:t>Stat 301 – Day 14</a:t>
            </a:r>
          </a:p>
        </p:txBody>
      </p:sp>
      <p:sp>
        <p:nvSpPr>
          <p:cNvPr id="5123" name="Subtitle 2">
            <a:extLst>
              <a:ext uri="{FF2B5EF4-FFF2-40B4-BE49-F238E27FC236}">
                <a16:creationId xmlns:a16="http://schemas.microsoft.com/office/drawing/2014/main" id="{8B612544-D5B6-47AA-92F2-ACDA1390642E}"/>
              </a:ext>
            </a:extLst>
          </p:cNvPr>
          <p:cNvSpPr>
            <a:spLocks noGrp="1"/>
          </p:cNvSpPr>
          <p:nvPr>
            <p:ph type="subTitle" idx="1"/>
          </p:nvPr>
        </p:nvSpPr>
        <p:spPr>
          <a:xfrm>
            <a:off x="2012488" y="2514600"/>
            <a:ext cx="6553200" cy="1752600"/>
          </a:xfrm>
        </p:spPr>
        <p:txBody>
          <a:bodyPr/>
          <a:lstStyle/>
          <a:p>
            <a:pPr eaLnBrk="1" hangingPunct="1"/>
            <a:r>
              <a:rPr lang="en-US" altLang="en-US" dirty="0"/>
              <a:t>Exam 1 Review</a:t>
            </a:r>
          </a:p>
        </p:txBody>
      </p:sp>
      <p:pic>
        <p:nvPicPr>
          <p:cNvPr id="4" name="Picture 3">
            <a:extLst>
              <a:ext uri="{FF2B5EF4-FFF2-40B4-BE49-F238E27FC236}">
                <a16:creationId xmlns:a16="http://schemas.microsoft.com/office/drawing/2014/main" id="{A6AF73B9-5C94-93FB-75A7-54929256895A}"/>
              </a:ext>
            </a:extLst>
          </p:cNvPr>
          <p:cNvPicPr>
            <a:picLocks noChangeAspect="1"/>
          </p:cNvPicPr>
          <p:nvPr/>
        </p:nvPicPr>
        <p:blipFill>
          <a:blip r:embed="rId2"/>
          <a:stretch>
            <a:fillRect/>
          </a:stretch>
        </p:blipFill>
        <p:spPr>
          <a:xfrm>
            <a:off x="381000" y="3505200"/>
            <a:ext cx="2143327" cy="2828925"/>
          </a:xfrm>
          <a:prstGeom prst="rect">
            <a:avLst/>
          </a:prstGeom>
        </p:spPr>
      </p:pic>
      <p:pic>
        <p:nvPicPr>
          <p:cNvPr id="6" name="Picture 5">
            <a:extLst>
              <a:ext uri="{FF2B5EF4-FFF2-40B4-BE49-F238E27FC236}">
                <a16:creationId xmlns:a16="http://schemas.microsoft.com/office/drawing/2014/main" id="{512C4FA3-2F00-5900-FF94-83F41BB86531}"/>
              </a:ext>
            </a:extLst>
          </p:cNvPr>
          <p:cNvPicPr>
            <a:picLocks noChangeAspect="1"/>
          </p:cNvPicPr>
          <p:nvPr/>
        </p:nvPicPr>
        <p:blipFill>
          <a:blip r:embed="rId3"/>
          <a:stretch>
            <a:fillRect/>
          </a:stretch>
        </p:blipFill>
        <p:spPr>
          <a:xfrm>
            <a:off x="3124200" y="3390900"/>
            <a:ext cx="3744537" cy="2828925"/>
          </a:xfrm>
          <a:prstGeom prst="rect">
            <a:avLst/>
          </a:prstGeom>
        </p:spPr>
      </p:pic>
      <p:pic>
        <p:nvPicPr>
          <p:cNvPr id="3" name="Picture 2">
            <a:extLst>
              <a:ext uri="{FF2B5EF4-FFF2-40B4-BE49-F238E27FC236}">
                <a16:creationId xmlns:a16="http://schemas.microsoft.com/office/drawing/2014/main" id="{9F924796-1FF0-3785-5E4F-DB6A33BE5094}"/>
              </a:ext>
            </a:extLst>
          </p:cNvPr>
          <p:cNvPicPr>
            <a:picLocks noChangeAspect="1"/>
          </p:cNvPicPr>
          <p:nvPr/>
        </p:nvPicPr>
        <p:blipFill>
          <a:blip r:embed="rId4"/>
          <a:stretch>
            <a:fillRect/>
          </a:stretch>
        </p:blipFill>
        <p:spPr>
          <a:xfrm>
            <a:off x="7315200" y="2985477"/>
            <a:ext cx="1447800" cy="324802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C9D15-A6ED-1699-D035-847CD993D379}"/>
              </a:ext>
            </a:extLst>
          </p:cNvPr>
          <p:cNvSpPr>
            <a:spLocks noGrp="1"/>
          </p:cNvSpPr>
          <p:nvPr>
            <p:ph type="title"/>
          </p:nvPr>
        </p:nvSpPr>
        <p:spPr/>
        <p:txBody>
          <a:bodyPr/>
          <a:lstStyle/>
          <a:p>
            <a:r>
              <a:rPr lang="en-US" dirty="0"/>
              <a:t>Investigation 1.16: </a:t>
            </a:r>
            <a:r>
              <a:rPr lang="en-US" i="1" dirty="0"/>
              <a:t>Literary Digest</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0443313-4F1E-23DE-0065-2DEC8B533C65}"/>
                  </a:ext>
                </a:extLst>
              </p:cNvPr>
              <p:cNvSpPr>
                <a:spLocks noGrp="1"/>
              </p:cNvSpPr>
              <p:nvPr>
                <p:ph idx="1"/>
              </p:nvPr>
            </p:nvSpPr>
            <p:spPr/>
            <p:txBody>
              <a:bodyPr>
                <a:normAutofit fontScale="92500" lnSpcReduction="20000"/>
              </a:bodyPr>
              <a:lstStyle/>
              <a:p>
                <a:r>
                  <a:rPr lang="en-US" dirty="0"/>
                  <a:t>Population = all voters</a:t>
                </a:r>
              </a:p>
              <a:p>
                <a:r>
                  <a:rPr lang="en-US" dirty="0"/>
                  <a:t>Parameter = proportion of all voters to vote for Landon (</a:t>
                </a:r>
                <a14:m>
                  <m:oMath xmlns:m="http://schemas.openxmlformats.org/officeDocument/2006/math">
                    <m:r>
                      <a:rPr lang="en-US" b="0" i="1" smtClean="0">
                        <a:latin typeface="Cambria Math" panose="02040503050406030204" pitchFamily="18" charset="0"/>
                      </a:rPr>
                      <m:t>𝜋</m:t>
                    </m:r>
                  </m:oMath>
                </a14:m>
                <a:r>
                  <a:rPr lang="en-US" dirty="0"/>
                  <a:t>)</a:t>
                </a:r>
              </a:p>
              <a:p>
                <a:r>
                  <a:rPr lang="en-US" dirty="0"/>
                  <a:t>Sample = 2.4 million respondents</a:t>
                </a:r>
              </a:p>
              <a:p>
                <a:r>
                  <a:rPr lang="en-US" dirty="0"/>
                  <a:t>Statistic = 0.57 (</a:t>
                </a:r>
                <a14:m>
                  <m:oMath xmlns:m="http://schemas.openxmlformats.org/officeDocument/2006/math">
                    <m:sSub>
                      <m:sSubPr>
                        <m:ctrlPr>
                          <a:rPr lang="en-US" b="0" i="1" smtClean="0">
                            <a:latin typeface="Cambria Math" panose="02040503050406030204" pitchFamily="18" charset="0"/>
                          </a:rPr>
                        </m:ctrlPr>
                      </m:sSubPr>
                      <m:e>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𝑝</m:t>
                            </m:r>
                          </m:e>
                        </m:acc>
                      </m:e>
                      <m:sub>
                        <m:r>
                          <a:rPr lang="en-US" b="0" i="1" smtClean="0">
                            <a:latin typeface="Cambria Math" panose="02040503050406030204" pitchFamily="18" charset="0"/>
                          </a:rPr>
                          <m:t>𝑜𝑏𝑠𝑒𝑟𝑣𝑒𝑑</m:t>
                        </m:r>
                      </m:sub>
                    </m:sSub>
                    <m:r>
                      <a:rPr lang="en-US" b="0" i="0" smtClean="0">
                        <a:latin typeface="Cambria Math" panose="02040503050406030204" pitchFamily="18" charset="0"/>
                      </a:rPr>
                      <m:t>)</m:t>
                    </m:r>
                  </m:oMath>
                </a14:m>
                <a:endParaRPr lang="en-US" b="0" dirty="0"/>
              </a:p>
              <a:p>
                <a:r>
                  <a:rPr lang="en-US" b="0" dirty="0"/>
                  <a:t>But </a:t>
                </a:r>
              </a:p>
              <a:p>
                <a:r>
                  <a:rPr lang="en-US" dirty="0"/>
                  <a:t>This wasn’t just an unlucky sample!</a:t>
                </a:r>
              </a:p>
              <a:p>
                <a:r>
                  <a:rPr lang="en-US" b="0" dirty="0"/>
                  <a:t>Not a random sample – who is more likely to respond? (“voluntary response bias”)</a:t>
                </a:r>
              </a:p>
              <a:p>
                <a:r>
                  <a:rPr lang="en-US" dirty="0"/>
                  <a:t>Not a complete sampling frame</a:t>
                </a:r>
              </a:p>
              <a:p>
                <a:pPr lvl="1"/>
                <a:r>
                  <a:rPr lang="en-US" dirty="0"/>
                  <a:t>who is more likely to have a car, phone?</a:t>
                </a:r>
                <a:endParaRPr lang="en-US" b="0" dirty="0"/>
              </a:p>
              <a:p>
                <a:pPr lvl="1"/>
                <a:endParaRPr lang="en-US" i="1" dirty="0"/>
              </a:p>
            </p:txBody>
          </p:sp>
        </mc:Choice>
        <mc:Fallback xmlns="">
          <p:sp>
            <p:nvSpPr>
              <p:cNvPr id="3" name="Content Placeholder 2">
                <a:extLst>
                  <a:ext uri="{FF2B5EF4-FFF2-40B4-BE49-F238E27FC236}">
                    <a16:creationId xmlns:a16="http://schemas.microsoft.com/office/drawing/2014/main" id="{60443313-4F1E-23DE-0065-2DEC8B533C65}"/>
                  </a:ext>
                </a:extLst>
              </p:cNvPr>
              <p:cNvSpPr>
                <a:spLocks noGrp="1" noRot="1" noChangeAspect="1" noMove="1" noResize="1" noEditPoints="1" noAdjustHandles="1" noChangeArrowheads="1" noChangeShapeType="1" noTextEdit="1"/>
              </p:cNvSpPr>
              <p:nvPr>
                <p:ph idx="1"/>
              </p:nvPr>
            </p:nvSpPr>
            <p:spPr>
              <a:blipFill>
                <a:blip r:embed="rId2"/>
                <a:stretch>
                  <a:fillRect l="-444" t="-3365" b="-1750"/>
                </a:stretch>
              </a:blipFill>
            </p:spPr>
            <p:txBody>
              <a:bodyPr/>
              <a:lstStyle/>
              <a:p>
                <a:r>
                  <a:rPr lang="en-US">
                    <a:noFill/>
                  </a:rPr>
                  <a:t> </a:t>
                </a:r>
              </a:p>
            </p:txBody>
          </p:sp>
        </mc:Fallback>
      </mc:AlternateContent>
      <p:pic>
        <p:nvPicPr>
          <p:cNvPr id="4" name="Picture 3">
            <a:extLst>
              <a:ext uri="{FF2B5EF4-FFF2-40B4-BE49-F238E27FC236}">
                <a16:creationId xmlns:a16="http://schemas.microsoft.com/office/drawing/2014/main" id="{1E7879E7-9AF9-9F4E-E3FB-F0052A553ADB}"/>
              </a:ext>
            </a:extLst>
          </p:cNvPr>
          <p:cNvPicPr>
            <a:picLocks noChangeAspect="1"/>
          </p:cNvPicPr>
          <p:nvPr/>
        </p:nvPicPr>
        <p:blipFill>
          <a:blip r:embed="rId3"/>
          <a:stretch>
            <a:fillRect/>
          </a:stretch>
        </p:blipFill>
        <p:spPr>
          <a:xfrm>
            <a:off x="1828800" y="3639424"/>
            <a:ext cx="3047999" cy="475376"/>
          </a:xfrm>
          <a:prstGeom prst="rect">
            <a:avLst/>
          </a:prstGeom>
        </p:spPr>
      </p:pic>
    </p:spTree>
    <p:extLst>
      <p:ext uri="{BB962C8B-B14F-4D97-AF65-F5344CB8AC3E}">
        <p14:creationId xmlns:p14="http://schemas.microsoft.com/office/powerpoint/2010/main" val="737953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437F3-8D88-76C8-B984-546F689EE74D}"/>
              </a:ext>
            </a:extLst>
          </p:cNvPr>
          <p:cNvSpPr>
            <a:spLocks noGrp="1"/>
          </p:cNvSpPr>
          <p:nvPr>
            <p:ph type="title"/>
          </p:nvPr>
        </p:nvSpPr>
        <p:spPr/>
        <p:txBody>
          <a:bodyPr/>
          <a:lstStyle/>
          <a:p>
            <a:r>
              <a:rPr lang="en-US" dirty="0"/>
              <a:t>Also keep in mind – “</a:t>
            </a:r>
            <a:r>
              <a:rPr lang="en-US" dirty="0" err="1"/>
              <a:t>Nonsampling</a:t>
            </a:r>
            <a:r>
              <a:rPr lang="en-US" dirty="0"/>
              <a:t> errors”</a:t>
            </a:r>
          </a:p>
        </p:txBody>
      </p:sp>
      <p:sp>
        <p:nvSpPr>
          <p:cNvPr id="3" name="Content Placeholder 2">
            <a:extLst>
              <a:ext uri="{FF2B5EF4-FFF2-40B4-BE49-F238E27FC236}">
                <a16:creationId xmlns:a16="http://schemas.microsoft.com/office/drawing/2014/main" id="{94FA5DAB-68A6-819D-68F5-228DF5835211}"/>
              </a:ext>
            </a:extLst>
          </p:cNvPr>
          <p:cNvSpPr>
            <a:spLocks noGrp="1"/>
          </p:cNvSpPr>
          <p:nvPr>
            <p:ph idx="1"/>
          </p:nvPr>
        </p:nvSpPr>
        <p:spPr/>
        <p:txBody>
          <a:bodyPr/>
          <a:lstStyle/>
          <a:p>
            <a:r>
              <a:rPr lang="en-US" dirty="0"/>
              <a:t>Even when have a random sample, other things can go wrong (not about how the sample was selected)</a:t>
            </a:r>
          </a:p>
          <a:p>
            <a:pPr lvl="1"/>
            <a:r>
              <a:rPr lang="en-US" dirty="0"/>
              <a:t>People don’t want to admit the truth/social desirability (e.g., which candidate they plan to vote for)</a:t>
            </a:r>
          </a:p>
          <a:p>
            <a:pPr lvl="1"/>
            <a:r>
              <a:rPr lang="en-US" dirty="0"/>
              <a:t>People aren’t ready to make an informed decision</a:t>
            </a:r>
          </a:p>
          <a:p>
            <a:pPr lvl="1"/>
            <a:r>
              <a:rPr lang="en-US" dirty="0"/>
              <a:t>The wording of the question can </a:t>
            </a:r>
            <a:r>
              <a:rPr lang="en-US" i="1" dirty="0"/>
              <a:t>bias</a:t>
            </a:r>
            <a:r>
              <a:rPr lang="en-US" dirty="0"/>
              <a:t> responses (e.g., collided vs. crashed, allow vs. forbid)</a:t>
            </a:r>
          </a:p>
          <a:p>
            <a:pPr lvl="1"/>
            <a:r>
              <a:rPr lang="en-US" dirty="0"/>
              <a:t>The demeanor of the interviewer</a:t>
            </a:r>
          </a:p>
        </p:txBody>
      </p:sp>
      <p:pic>
        <p:nvPicPr>
          <p:cNvPr id="4" name="Picture 5">
            <a:extLst>
              <a:ext uri="{FF2B5EF4-FFF2-40B4-BE49-F238E27FC236}">
                <a16:creationId xmlns:a16="http://schemas.microsoft.com/office/drawing/2014/main" id="{C8A48837-2A09-1416-B4A7-23EC23BADC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913" y="3352801"/>
            <a:ext cx="8701087"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78076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23FAE415-E68C-47AD-9B57-27904C2DAA5C}"/>
              </a:ext>
            </a:extLst>
          </p:cNvPr>
          <p:cNvSpPr>
            <a:spLocks noGrp="1"/>
          </p:cNvSpPr>
          <p:nvPr>
            <p:ph type="title"/>
          </p:nvPr>
        </p:nvSpPr>
        <p:spPr/>
        <p:txBody>
          <a:bodyPr/>
          <a:lstStyle/>
          <a:p>
            <a:r>
              <a:rPr lang="en-US" altLang="en-US"/>
              <a:t>Investigation 1.18</a:t>
            </a:r>
          </a:p>
        </p:txBody>
      </p:sp>
      <p:sp>
        <p:nvSpPr>
          <p:cNvPr id="3" name="Content Placeholder 2">
            <a:extLst>
              <a:ext uri="{FF2B5EF4-FFF2-40B4-BE49-F238E27FC236}">
                <a16:creationId xmlns:a16="http://schemas.microsoft.com/office/drawing/2014/main" id="{E26F2B87-068F-4EA8-B719-BF342EAF7C0F}"/>
              </a:ext>
            </a:extLst>
          </p:cNvPr>
          <p:cNvSpPr>
            <a:spLocks noGrp="1"/>
          </p:cNvSpPr>
          <p:nvPr>
            <p:ph idx="1"/>
          </p:nvPr>
        </p:nvSpPr>
        <p:spPr/>
        <p:txBody>
          <a:bodyPr>
            <a:normAutofit/>
          </a:bodyPr>
          <a:lstStyle/>
          <a:p>
            <a:pPr>
              <a:defRPr/>
            </a:pPr>
            <a:r>
              <a:rPr lang="en-US" dirty="0"/>
              <a:t>25 women in the 2023 U.S. senate</a:t>
            </a:r>
          </a:p>
          <a:p>
            <a:pPr marL="0" indent="0">
              <a:buFont typeface="Wingdings" panose="05000000000000000000" pitchFamily="2" charset="2"/>
              <a:buNone/>
              <a:defRPr/>
            </a:pPr>
            <a:endParaRPr lang="en-US" dirty="0"/>
          </a:p>
          <a:p>
            <a:pPr>
              <a:defRPr/>
            </a:pPr>
            <a:endParaRPr lang="en-US" dirty="0"/>
          </a:p>
          <a:p>
            <a:pPr>
              <a:defRPr/>
            </a:pPr>
            <a:r>
              <a:rPr lang="en-US" dirty="0"/>
              <a:t>I’m 95% confident that between 16.5% and 33.5% of the world population is female?</a:t>
            </a:r>
          </a:p>
          <a:p>
            <a:pPr>
              <a:defRPr/>
            </a:pPr>
            <a:r>
              <a:rPr lang="en-US" dirty="0"/>
              <a:t>I’m 95% confident that between 116.5% and 33.5% of the 2023 U.S. senate were female?</a:t>
            </a:r>
          </a:p>
          <a:p>
            <a:pPr>
              <a:defRPr/>
            </a:pPr>
            <a:r>
              <a:rPr lang="en-US" dirty="0"/>
              <a:t>Moral: Need a good </a:t>
            </a:r>
            <a:r>
              <a:rPr lang="en-US" i="1" dirty="0">
                <a:solidFill>
                  <a:schemeClr val="accent6">
                    <a:lumMod val="75000"/>
                  </a:schemeClr>
                </a:solidFill>
              </a:rPr>
              <a:t>random</a:t>
            </a:r>
            <a:r>
              <a:rPr lang="en-US" dirty="0"/>
              <a:t> </a:t>
            </a:r>
            <a:r>
              <a:rPr lang="en-US" i="1" dirty="0">
                <a:solidFill>
                  <a:schemeClr val="accent5">
                    <a:lumMod val="75000"/>
                  </a:schemeClr>
                </a:solidFill>
              </a:rPr>
              <a:t>sample</a:t>
            </a:r>
            <a:endParaRPr lang="en-US" dirty="0">
              <a:solidFill>
                <a:schemeClr val="accent5">
                  <a:lumMod val="75000"/>
                </a:schemeClr>
              </a:solidFill>
            </a:endParaRPr>
          </a:p>
        </p:txBody>
      </p:sp>
      <p:pic>
        <p:nvPicPr>
          <p:cNvPr id="5" name="Picture 4">
            <a:extLst>
              <a:ext uri="{FF2B5EF4-FFF2-40B4-BE49-F238E27FC236}">
                <a16:creationId xmlns:a16="http://schemas.microsoft.com/office/drawing/2014/main" id="{0538984C-7388-FF70-6ACF-C01F9C866163}"/>
              </a:ext>
            </a:extLst>
          </p:cNvPr>
          <p:cNvPicPr>
            <a:picLocks noChangeAspect="1"/>
          </p:cNvPicPr>
          <p:nvPr/>
        </p:nvPicPr>
        <p:blipFill>
          <a:blip r:embed="rId2"/>
          <a:stretch>
            <a:fillRect/>
          </a:stretch>
        </p:blipFill>
        <p:spPr>
          <a:xfrm>
            <a:off x="990600" y="2133600"/>
            <a:ext cx="2381250" cy="723900"/>
          </a:xfrm>
          <a:prstGeom prst="rect">
            <a:avLst/>
          </a:prstGeom>
        </p:spPr>
      </p:pic>
      <mc:AlternateContent xmlns:mc="http://schemas.openxmlformats.org/markup-compatibility/2006">
        <mc:Choice xmlns:a14="http://schemas.microsoft.com/office/drawing/2010/main" Requires="a14">
          <p:sp>
            <p:nvSpPr>
              <p:cNvPr id="6" name="TextBox 5">
                <a:extLst>
                  <a:ext uri="{FF2B5EF4-FFF2-40B4-BE49-F238E27FC236}">
                    <a16:creationId xmlns:a16="http://schemas.microsoft.com/office/drawing/2014/main" id="{C351DD03-83F7-D27A-BE35-835E4FF5696C}"/>
                  </a:ext>
                </a:extLst>
              </p:cNvPr>
              <p:cNvSpPr txBox="1"/>
              <p:nvPr/>
            </p:nvSpPr>
            <p:spPr>
              <a:xfrm>
                <a:off x="4503055" y="2209800"/>
                <a:ext cx="2843151" cy="818366"/>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0</m:t>
                      </m:r>
                      <m:r>
                        <a:rPr lang="en-US" b="0" i="1" smtClean="0">
                          <a:latin typeface="Cambria Math" panose="02040503050406030204" pitchFamily="18" charset="0"/>
                        </a:rPr>
                        <m:t>.25±1.96</m:t>
                      </m:r>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r>
                                <a:rPr lang="en-US" b="0" i="1" smtClean="0">
                                  <a:latin typeface="Cambria Math" panose="02040503050406030204" pitchFamily="18" charset="0"/>
                                </a:rPr>
                                <m:t>0.25</m:t>
                              </m:r>
                              <m:d>
                                <m:dPr>
                                  <m:ctrlPr>
                                    <a:rPr lang="en-US" b="0" i="1" smtClean="0">
                                      <a:latin typeface="Cambria Math" panose="02040503050406030204" pitchFamily="18" charset="0"/>
                                    </a:rPr>
                                  </m:ctrlPr>
                                </m:dPr>
                                <m:e>
                                  <m:r>
                                    <a:rPr lang="en-US" b="0" i="1" smtClean="0">
                                      <a:latin typeface="Cambria Math" panose="02040503050406030204" pitchFamily="18" charset="0"/>
                                    </a:rPr>
                                    <m:t>1−0.25</m:t>
                                  </m:r>
                                </m:e>
                              </m:d>
                            </m:num>
                            <m:den>
                              <m:r>
                                <a:rPr lang="en-US" b="0" i="1" smtClean="0">
                                  <a:latin typeface="Cambria Math" panose="02040503050406030204" pitchFamily="18" charset="0"/>
                                </a:rPr>
                                <m:t>100</m:t>
                              </m:r>
                            </m:den>
                          </m:f>
                        </m:e>
                      </m:rad>
                    </m:oMath>
                  </m:oMathPara>
                </a14:m>
                <a:endParaRPr lang="en-US" dirty="0"/>
              </a:p>
            </p:txBody>
          </p:sp>
        </mc:Choice>
        <mc:Fallback>
          <p:sp>
            <p:nvSpPr>
              <p:cNvPr id="6" name="TextBox 5">
                <a:extLst>
                  <a:ext uri="{FF2B5EF4-FFF2-40B4-BE49-F238E27FC236}">
                    <a16:creationId xmlns:a16="http://schemas.microsoft.com/office/drawing/2014/main" id="{C351DD03-83F7-D27A-BE35-835E4FF5696C}"/>
                  </a:ext>
                </a:extLst>
              </p:cNvPr>
              <p:cNvSpPr txBox="1">
                <a:spLocks noRot="1" noChangeAspect="1" noMove="1" noResize="1" noEditPoints="1" noAdjustHandles="1" noChangeArrowheads="1" noChangeShapeType="1" noTextEdit="1"/>
              </p:cNvSpPr>
              <p:nvPr/>
            </p:nvSpPr>
            <p:spPr>
              <a:xfrm>
                <a:off x="4503055" y="2209800"/>
                <a:ext cx="2843151" cy="818366"/>
              </a:xfrm>
              <a:prstGeom prst="rect">
                <a:avLst/>
              </a:prstGeom>
              <a:blipFill>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41561274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F1009D1E-03A8-462B-9450-6F268F1FA6CB}"/>
              </a:ext>
            </a:extLst>
          </p:cNvPr>
          <p:cNvSpPr>
            <a:spLocks noGrp="1"/>
          </p:cNvSpPr>
          <p:nvPr>
            <p:ph type="title"/>
          </p:nvPr>
        </p:nvSpPr>
        <p:spPr/>
        <p:txBody>
          <a:bodyPr/>
          <a:lstStyle/>
          <a:p>
            <a:r>
              <a:rPr lang="en-US" altLang="en-US" dirty="0"/>
              <a:t>Investigation 1.17 </a:t>
            </a:r>
          </a:p>
        </p:txBody>
      </p:sp>
      <p:sp>
        <p:nvSpPr>
          <p:cNvPr id="3" name="Content Placeholder 2">
            <a:extLst>
              <a:ext uri="{FF2B5EF4-FFF2-40B4-BE49-F238E27FC236}">
                <a16:creationId xmlns:a16="http://schemas.microsoft.com/office/drawing/2014/main" id="{9DDCB13C-A279-456E-A73A-1A2F332DB654}"/>
              </a:ext>
            </a:extLst>
          </p:cNvPr>
          <p:cNvSpPr>
            <a:spLocks noGrp="1"/>
          </p:cNvSpPr>
          <p:nvPr>
            <p:ph idx="1"/>
          </p:nvPr>
        </p:nvSpPr>
        <p:spPr/>
        <p:txBody>
          <a:bodyPr/>
          <a:lstStyle/>
          <a:p>
            <a:r>
              <a:rPr lang="en-US" altLang="en-US" sz="2500" dirty="0"/>
              <a:t>25.4% of 50,347 American households own a cat</a:t>
            </a:r>
          </a:p>
          <a:p>
            <a:r>
              <a:rPr lang="en-US" altLang="en-US" sz="2500" dirty="0"/>
              <a:t>Population proportion differs from 1/4?</a:t>
            </a:r>
          </a:p>
          <a:p>
            <a:endParaRPr lang="en-US" altLang="en-US" sz="2500" dirty="0"/>
          </a:p>
          <a:p>
            <a:endParaRPr lang="en-US" altLang="en-US" sz="2500" dirty="0"/>
          </a:p>
          <a:p>
            <a:endParaRPr lang="en-US" altLang="en-US" sz="2500" dirty="0"/>
          </a:p>
          <a:p>
            <a:r>
              <a:rPr lang="en-US" altLang="en-US" sz="2500" dirty="0"/>
              <a:t>Much different from 1/4?</a:t>
            </a:r>
          </a:p>
          <a:p>
            <a:endParaRPr lang="en-US" altLang="en-US" dirty="0"/>
          </a:p>
          <a:p>
            <a:endParaRPr lang="en-US" altLang="en-US" dirty="0"/>
          </a:p>
          <a:p>
            <a:r>
              <a:rPr lang="en-US" altLang="en-US" sz="2400" dirty="0"/>
              <a:t>Moral: statistical significance </a:t>
            </a:r>
            <a:r>
              <a:rPr lang="en-US" altLang="en-US" sz="2400" dirty="0">
                <a:sym typeface="Symbol" panose="05050102010706020507" pitchFamily="18" charset="2"/>
              </a:rPr>
              <a:t> practical significance</a:t>
            </a:r>
            <a:endParaRPr lang="en-US" altLang="en-US" dirty="0"/>
          </a:p>
        </p:txBody>
      </p:sp>
      <p:pic>
        <p:nvPicPr>
          <p:cNvPr id="5" name="Picture 4">
            <a:extLst>
              <a:ext uri="{FF2B5EF4-FFF2-40B4-BE49-F238E27FC236}">
                <a16:creationId xmlns:a16="http://schemas.microsoft.com/office/drawing/2014/main" id="{22B661AC-B712-4CE0-ABB7-6D9D87B1711A}"/>
              </a:ext>
            </a:extLst>
          </p:cNvPr>
          <p:cNvPicPr>
            <a:picLocks noChangeAspect="1"/>
          </p:cNvPicPr>
          <p:nvPr/>
        </p:nvPicPr>
        <p:blipFill>
          <a:blip r:embed="rId2"/>
          <a:stretch>
            <a:fillRect/>
          </a:stretch>
        </p:blipFill>
        <p:spPr>
          <a:xfrm>
            <a:off x="1295400" y="2554773"/>
            <a:ext cx="5337792" cy="1239849"/>
          </a:xfrm>
          <a:prstGeom prst="rect">
            <a:avLst/>
          </a:prstGeom>
        </p:spPr>
      </p:pic>
      <p:pic>
        <p:nvPicPr>
          <p:cNvPr id="8" name="Picture 7">
            <a:extLst>
              <a:ext uri="{FF2B5EF4-FFF2-40B4-BE49-F238E27FC236}">
                <a16:creationId xmlns:a16="http://schemas.microsoft.com/office/drawing/2014/main" id="{F8618CC4-614D-4E1D-B447-ADFB7FE88368}"/>
              </a:ext>
            </a:extLst>
          </p:cNvPr>
          <p:cNvPicPr>
            <a:picLocks noChangeAspect="1"/>
          </p:cNvPicPr>
          <p:nvPr/>
        </p:nvPicPr>
        <p:blipFill>
          <a:blip r:embed="rId3"/>
          <a:stretch>
            <a:fillRect/>
          </a:stretch>
        </p:blipFill>
        <p:spPr>
          <a:xfrm>
            <a:off x="1280604" y="4343400"/>
            <a:ext cx="6162675" cy="1019175"/>
          </a:xfrm>
          <a:prstGeom prst="rect">
            <a:avLst/>
          </a:prstGeom>
        </p:spPr>
      </p:pic>
    </p:spTree>
    <p:extLst>
      <p:ext uri="{BB962C8B-B14F-4D97-AF65-F5344CB8AC3E}">
        <p14:creationId xmlns:p14="http://schemas.microsoft.com/office/powerpoint/2010/main" val="19771795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3EC31-DFB8-C367-693F-A508741B3525}"/>
              </a:ext>
            </a:extLst>
          </p:cNvPr>
          <p:cNvSpPr>
            <a:spLocks noGrp="1"/>
          </p:cNvSpPr>
          <p:nvPr>
            <p:ph type="title"/>
          </p:nvPr>
        </p:nvSpPr>
        <p:spPr/>
        <p:txBody>
          <a:bodyPr/>
          <a:lstStyle/>
          <a:p>
            <a:r>
              <a:rPr lang="en-US" dirty="0"/>
              <a:t>Statistical vs. Practical Significance</a:t>
            </a:r>
          </a:p>
        </p:txBody>
      </p:sp>
      <p:sp>
        <p:nvSpPr>
          <p:cNvPr id="3" name="Content Placeholder 2">
            <a:extLst>
              <a:ext uri="{FF2B5EF4-FFF2-40B4-BE49-F238E27FC236}">
                <a16:creationId xmlns:a16="http://schemas.microsoft.com/office/drawing/2014/main" id="{C71DD4AA-A9B7-5CA3-37C8-04EED0F8F631}"/>
              </a:ext>
            </a:extLst>
          </p:cNvPr>
          <p:cNvSpPr>
            <a:spLocks noGrp="1"/>
          </p:cNvSpPr>
          <p:nvPr>
            <p:ph idx="1"/>
          </p:nvPr>
        </p:nvSpPr>
        <p:spPr/>
        <p:txBody>
          <a:bodyPr>
            <a:normAutofit fontScale="92500" lnSpcReduction="10000"/>
          </a:bodyPr>
          <a:lstStyle/>
          <a:p>
            <a:r>
              <a:rPr lang="en-US" sz="1800" b="0" i="0" dirty="0">
                <a:solidFill>
                  <a:srgbClr val="2D3B45"/>
                </a:solidFill>
                <a:effectLst/>
                <a:latin typeface="Lato Extended"/>
              </a:rPr>
              <a:t>When you are dealing with a large sample, the hypothesis test becomes capable of detecting numerically small differences from the hypothesized population proportion. However, in the real world, such small deviations may not be of great importance. For instance, in the context of this investigation, it doesn't make much of a notable difference to say that 25% of all homes own at least one pet compared to 25.02-25.08% even though this difference is statistically significant. In summary, statistical significance is determined by the p-value, indicating the likelihood of observing such an effect by chance regardless of the difference, however, practical significance would consider whether the observed difference is large enough to be meaningful in real life.</a:t>
            </a:r>
            <a:endParaRPr lang="en-US" sz="1800" dirty="0">
              <a:solidFill>
                <a:srgbClr val="2D3B45"/>
              </a:solidFill>
              <a:latin typeface="Lato Extended"/>
            </a:endParaRPr>
          </a:p>
          <a:p>
            <a:endParaRPr lang="en-US" sz="1800" dirty="0">
              <a:solidFill>
                <a:srgbClr val="2D3B45"/>
              </a:solidFill>
              <a:latin typeface="Lato Extended"/>
            </a:endParaRPr>
          </a:p>
          <a:p>
            <a:r>
              <a:rPr lang="en-US" sz="1800" i="0" dirty="0">
                <a:solidFill>
                  <a:srgbClr val="2D3B45"/>
                </a:solidFill>
                <a:effectLst/>
                <a:latin typeface="Lato Extended"/>
              </a:rPr>
              <a:t>Statistical significance means that a sample result is mathematically unlikely to happen by chance, which is different from practical significance, which means the result has meaningful implications. This distinction is important because with larger sample sizes seemingly minor differences in sample proportions may be statistically significant due to a lack of variation in sample proportions. A result can be statistically significant and not be practically significant.</a:t>
            </a:r>
            <a:endParaRPr lang="en-US" sz="1800" dirty="0"/>
          </a:p>
        </p:txBody>
      </p:sp>
    </p:spTree>
    <p:extLst>
      <p:ext uri="{BB962C8B-B14F-4D97-AF65-F5344CB8AC3E}">
        <p14:creationId xmlns:p14="http://schemas.microsoft.com/office/powerpoint/2010/main" val="3913042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55A58786-B311-46AB-A574-8C4E51976F4F}"/>
              </a:ext>
            </a:extLst>
          </p:cNvPr>
          <p:cNvSpPr>
            <a:spLocks noGrp="1"/>
          </p:cNvSpPr>
          <p:nvPr>
            <p:ph type="title"/>
          </p:nvPr>
        </p:nvSpPr>
        <p:spPr/>
        <p:txBody>
          <a:bodyPr/>
          <a:lstStyle/>
          <a:p>
            <a:pPr eaLnBrk="1" hangingPunct="1"/>
            <a:r>
              <a:rPr lang="en-US" altLang="en-US"/>
              <a:t>Example: Voter Turnout </a:t>
            </a:r>
          </a:p>
        </p:txBody>
      </p:sp>
      <p:sp>
        <p:nvSpPr>
          <p:cNvPr id="3" name="Content Placeholder 2">
            <a:extLst>
              <a:ext uri="{FF2B5EF4-FFF2-40B4-BE49-F238E27FC236}">
                <a16:creationId xmlns:a16="http://schemas.microsoft.com/office/drawing/2014/main" id="{702D4B67-8800-41E4-94BC-0FC422DB28E4}"/>
              </a:ext>
            </a:extLst>
          </p:cNvPr>
          <p:cNvSpPr>
            <a:spLocks noGrp="1"/>
          </p:cNvSpPr>
          <p:nvPr>
            <p:ph idx="1"/>
          </p:nvPr>
        </p:nvSpPr>
        <p:spPr>
          <a:xfrm>
            <a:off x="457200" y="1600200"/>
            <a:ext cx="8686800" cy="4530725"/>
          </a:xfrm>
        </p:spPr>
        <p:txBody>
          <a:bodyPr>
            <a:normAutofit fontScale="92500" lnSpcReduction="10000"/>
          </a:bodyPr>
          <a:lstStyle/>
          <a:p>
            <a:pPr eaLnBrk="1" hangingPunct="1">
              <a:defRPr/>
            </a:pPr>
            <a:r>
              <a:rPr lang="en-US" dirty="0"/>
              <a:t>Statistic: In 1996, 68.2% of random sample of 2613 eligible voters claimed to have voted</a:t>
            </a:r>
          </a:p>
          <a:p>
            <a:pPr eaLnBrk="1" hangingPunct="1">
              <a:defRPr/>
            </a:pPr>
            <a:r>
              <a:rPr lang="en-US" dirty="0"/>
              <a:t>Parameter: FEC reports 49.0% actually voted</a:t>
            </a:r>
          </a:p>
          <a:p>
            <a:pPr eaLnBrk="1" hangingPunct="1">
              <a:defRPr/>
            </a:pPr>
            <a:r>
              <a:rPr lang="en-US" dirty="0"/>
              <a:t>What are some possible explanations for why these values differ?</a:t>
            </a:r>
          </a:p>
          <a:p>
            <a:pPr lvl="1" eaLnBrk="1" hangingPunct="1">
              <a:defRPr/>
            </a:pPr>
            <a:r>
              <a:rPr lang="en-US" dirty="0"/>
              <a:t>Those in sample do not represent population</a:t>
            </a:r>
          </a:p>
          <a:p>
            <a:pPr lvl="1" eaLnBrk="1" hangingPunct="1">
              <a:defRPr/>
            </a:pPr>
            <a:r>
              <a:rPr lang="en-US" dirty="0"/>
              <a:t>Those in sample were not honest</a:t>
            </a:r>
          </a:p>
          <a:p>
            <a:pPr lvl="1" eaLnBrk="1" hangingPunct="1">
              <a:defRPr/>
            </a:pPr>
            <a:r>
              <a:rPr lang="en-US" dirty="0"/>
              <a:t>Statistics vary from sample to sample and may differ from parameter by chance</a:t>
            </a:r>
          </a:p>
          <a:p>
            <a:pPr eaLnBrk="1" hangingPunct="1">
              <a:defRPr/>
            </a:pPr>
            <a:r>
              <a:rPr lang="en-US" dirty="0"/>
              <a:t>Which of these explanations can we eliminate?</a:t>
            </a:r>
          </a:p>
        </p:txBody>
      </p:sp>
    </p:spTree>
    <p:extLst>
      <p:ext uri="{BB962C8B-B14F-4D97-AF65-F5344CB8AC3E}">
        <p14:creationId xmlns:p14="http://schemas.microsoft.com/office/powerpoint/2010/main" val="20471387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FD8F349C-0326-4612-809E-5EE64FC85412}"/>
              </a:ext>
            </a:extLst>
          </p:cNvPr>
          <p:cNvSpPr>
            <a:spLocks noGrp="1"/>
          </p:cNvSpPr>
          <p:nvPr>
            <p:ph type="title"/>
          </p:nvPr>
        </p:nvSpPr>
        <p:spPr/>
        <p:txBody>
          <a:bodyPr/>
          <a:lstStyle/>
          <a:p>
            <a:r>
              <a:rPr lang="en-US" altLang="en-US"/>
              <a:t>Example: Voter Turnout</a:t>
            </a:r>
          </a:p>
        </p:txBody>
      </p:sp>
      <p:sp>
        <p:nvSpPr>
          <p:cNvPr id="22531" name="Content Placeholder 2">
            <a:extLst>
              <a:ext uri="{FF2B5EF4-FFF2-40B4-BE49-F238E27FC236}">
                <a16:creationId xmlns:a16="http://schemas.microsoft.com/office/drawing/2014/main" id="{B4F90E99-CBE9-454B-9C26-F980BB078B04}"/>
              </a:ext>
            </a:extLst>
          </p:cNvPr>
          <p:cNvSpPr>
            <a:spLocks noGrp="1"/>
          </p:cNvSpPr>
          <p:nvPr>
            <p:ph idx="1"/>
          </p:nvPr>
        </p:nvSpPr>
        <p:spPr/>
        <p:txBody>
          <a:bodyPr/>
          <a:lstStyle/>
          <a:p>
            <a:r>
              <a:rPr lang="en-US" altLang="en-US"/>
              <a:t>How surprising is it to find a sample proportion like 0.682 if the population proportion is 0.490 by random chance alone?</a:t>
            </a:r>
          </a:p>
          <a:p>
            <a:r>
              <a:rPr lang="en-US" altLang="en-US"/>
              <a:t>n = 2613, </a:t>
            </a:r>
            <a:r>
              <a:rPr lang="en-US" altLang="en-US">
                <a:latin typeface="Symbol" panose="05050102010706020507" pitchFamily="18" charset="2"/>
              </a:rPr>
              <a:t>p</a:t>
            </a:r>
            <a:r>
              <a:rPr lang="en-US" altLang="en-US"/>
              <a:t> = .490</a:t>
            </a:r>
          </a:p>
          <a:p>
            <a:pPr lvl="1"/>
            <a:r>
              <a:rPr lang="en-US" altLang="en-US"/>
              <a:t>Finite population?</a:t>
            </a:r>
          </a:p>
          <a:p>
            <a:pPr lvl="1"/>
            <a:r>
              <a:rPr lang="en-US" altLang="en-US"/>
              <a:t>Continuity correction?</a:t>
            </a:r>
          </a:p>
          <a:p>
            <a:pPr lvl="1"/>
            <a:r>
              <a:rPr lang="en-US" altLang="en-US"/>
              <a:t>p-value?</a:t>
            </a:r>
          </a:p>
          <a:p>
            <a:pPr lvl="1"/>
            <a:r>
              <a:rPr lang="en-US" altLang="en-US"/>
              <a:t>Test statistic?</a:t>
            </a:r>
          </a:p>
          <a:p>
            <a:endParaRPr lang="en-US" altLang="en-US"/>
          </a:p>
        </p:txBody>
      </p:sp>
      <p:pic>
        <p:nvPicPr>
          <p:cNvPr id="22532" name="Picture 3">
            <a:extLst>
              <a:ext uri="{FF2B5EF4-FFF2-40B4-BE49-F238E27FC236}">
                <a16:creationId xmlns:a16="http://schemas.microsoft.com/office/drawing/2014/main" id="{68573AF5-A1FC-4F14-813B-AD448A991EB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57763" y="3124200"/>
            <a:ext cx="3424237"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851632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E5BB7-C82B-4288-8D8C-3ED1C7E92C5C}"/>
              </a:ext>
            </a:extLst>
          </p:cNvPr>
          <p:cNvSpPr>
            <a:spLocks noGrp="1"/>
          </p:cNvSpPr>
          <p:nvPr>
            <p:ph type="title"/>
          </p:nvPr>
        </p:nvSpPr>
        <p:spPr/>
        <p:txBody>
          <a:bodyPr/>
          <a:lstStyle/>
          <a:p>
            <a:r>
              <a:rPr lang="en-US" dirty="0"/>
              <a:t>Exam 1</a:t>
            </a:r>
          </a:p>
        </p:txBody>
      </p:sp>
      <p:sp>
        <p:nvSpPr>
          <p:cNvPr id="3" name="Content Placeholder 2">
            <a:extLst>
              <a:ext uri="{FF2B5EF4-FFF2-40B4-BE49-F238E27FC236}">
                <a16:creationId xmlns:a16="http://schemas.microsoft.com/office/drawing/2014/main" id="{68DC988A-E5A5-48FC-8EA9-E64A7E8210CA}"/>
              </a:ext>
            </a:extLst>
          </p:cNvPr>
          <p:cNvSpPr>
            <a:spLocks noGrp="1"/>
          </p:cNvSpPr>
          <p:nvPr>
            <p:ph idx="1"/>
          </p:nvPr>
        </p:nvSpPr>
        <p:spPr/>
        <p:txBody>
          <a:bodyPr>
            <a:normAutofit fontScale="85000" lnSpcReduction="20000"/>
          </a:bodyPr>
          <a:lstStyle/>
          <a:p>
            <a:r>
              <a:rPr lang="en-US" dirty="0"/>
              <a:t>Format will be similar to HW, investigations, quizzes, review problems (several questions on same scenario)</a:t>
            </a:r>
          </a:p>
          <a:p>
            <a:pPr lvl="1"/>
            <a:r>
              <a:rPr lang="en-US" dirty="0"/>
              <a:t>But you don’t have to answer (a) to answer (b) etc.</a:t>
            </a:r>
          </a:p>
          <a:p>
            <a:pPr lvl="1"/>
            <a:r>
              <a:rPr lang="en-US" dirty="0"/>
              <a:t>Very little if any multiple choice</a:t>
            </a:r>
          </a:p>
          <a:p>
            <a:r>
              <a:rPr lang="en-US" dirty="0"/>
              <a:t>You will </a:t>
            </a:r>
            <a:r>
              <a:rPr lang="en-US" dirty="0">
                <a:solidFill>
                  <a:srgbClr val="0070C0"/>
                </a:solidFill>
              </a:rPr>
              <a:t>not</a:t>
            </a:r>
            <a:r>
              <a:rPr lang="en-US" dirty="0"/>
              <a:t> be expected to use any technology on Exam 1 (no applets, R, JMP)</a:t>
            </a:r>
          </a:p>
          <a:p>
            <a:r>
              <a:rPr lang="en-US" dirty="0"/>
              <a:t>You will be expected to interpret output (see review problems), explain what you would ask the technology to do, explain how output would change</a:t>
            </a:r>
          </a:p>
          <a:p>
            <a:r>
              <a:rPr lang="en-US" dirty="0"/>
              <a:t>You can bring one 8.5x11 page of notes (two-sided)</a:t>
            </a:r>
          </a:p>
          <a:p>
            <a:pPr lvl="1"/>
            <a:r>
              <a:rPr lang="en-US" dirty="0"/>
              <a:t>Submit when submit exam, will be returned (name)</a:t>
            </a:r>
          </a:p>
        </p:txBody>
      </p:sp>
    </p:spTree>
    <p:extLst>
      <p:ext uri="{BB962C8B-B14F-4D97-AF65-F5344CB8AC3E}">
        <p14:creationId xmlns:p14="http://schemas.microsoft.com/office/powerpoint/2010/main" val="25159186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82EFD5EE-920F-4007-99AC-D8145D2AF82A}"/>
              </a:ext>
            </a:extLst>
          </p:cNvPr>
          <p:cNvSpPr>
            <a:spLocks noGrp="1"/>
          </p:cNvSpPr>
          <p:nvPr>
            <p:ph type="title"/>
          </p:nvPr>
        </p:nvSpPr>
        <p:spPr/>
        <p:txBody>
          <a:bodyPr/>
          <a:lstStyle/>
          <a:p>
            <a:pPr eaLnBrk="1" hangingPunct="1"/>
            <a:r>
              <a:rPr lang="en-US" altLang="en-US"/>
              <a:t>Types of problems</a:t>
            </a:r>
          </a:p>
        </p:txBody>
      </p:sp>
      <p:sp>
        <p:nvSpPr>
          <p:cNvPr id="29699" name="Content Placeholder 2">
            <a:extLst>
              <a:ext uri="{FF2B5EF4-FFF2-40B4-BE49-F238E27FC236}">
                <a16:creationId xmlns:a16="http://schemas.microsoft.com/office/drawing/2014/main" id="{CA029178-01C5-4613-8C46-7D95BA3493A9}"/>
              </a:ext>
            </a:extLst>
          </p:cNvPr>
          <p:cNvSpPr>
            <a:spLocks noGrp="1"/>
          </p:cNvSpPr>
          <p:nvPr>
            <p:ph idx="1"/>
          </p:nvPr>
        </p:nvSpPr>
        <p:spPr/>
        <p:txBody>
          <a:bodyPr>
            <a:normAutofit fontScale="92500" lnSpcReduction="10000"/>
          </a:bodyPr>
          <a:lstStyle/>
          <a:p>
            <a:pPr eaLnBrk="1" hangingPunct="1"/>
            <a:r>
              <a:rPr lang="en-US" altLang="en-US" sz="2800" dirty="0"/>
              <a:t>Calculation problems</a:t>
            </a:r>
          </a:p>
          <a:p>
            <a:pPr lvl="1" eaLnBrk="1" hangingPunct="1"/>
            <a:r>
              <a:rPr lang="en-US" altLang="en-US" sz="2400" dirty="0"/>
              <a:t>Standard deviation, z-statistic, confidence interval</a:t>
            </a:r>
          </a:p>
          <a:p>
            <a:pPr lvl="1" eaLnBrk="1" hangingPunct="1"/>
            <a:r>
              <a:rPr lang="en-US" altLang="en-US" sz="2400" dirty="0"/>
              <a:t>What do the simulations tell us?</a:t>
            </a:r>
          </a:p>
          <a:p>
            <a:pPr eaLnBrk="1" hangingPunct="1"/>
            <a:r>
              <a:rPr lang="en-US" altLang="en-US" sz="2800" dirty="0"/>
              <a:t>Setting up analysis</a:t>
            </a:r>
          </a:p>
          <a:p>
            <a:pPr lvl="1" eaLnBrk="1" hangingPunct="1"/>
            <a:r>
              <a:rPr lang="en-US" altLang="en-US" sz="2400" dirty="0"/>
              <a:t>Assess evidence vs. estimate parameter</a:t>
            </a:r>
          </a:p>
          <a:p>
            <a:pPr lvl="1" eaLnBrk="1" hangingPunct="1"/>
            <a:r>
              <a:rPr lang="en-US" altLang="en-US" sz="2400" dirty="0"/>
              <a:t>Choice of method</a:t>
            </a:r>
          </a:p>
          <a:p>
            <a:pPr eaLnBrk="1" hangingPunct="1"/>
            <a:r>
              <a:rPr lang="en-US" altLang="en-US" sz="2800" dirty="0"/>
              <a:t>Evaluating results, output, interpretations</a:t>
            </a:r>
          </a:p>
          <a:p>
            <a:pPr lvl="1" eaLnBrk="1" hangingPunct="1"/>
            <a:r>
              <a:rPr lang="en-US" altLang="en-US" sz="2400" dirty="0"/>
              <a:t>Validity</a:t>
            </a:r>
          </a:p>
          <a:p>
            <a:pPr lvl="1" eaLnBrk="1" hangingPunct="1"/>
            <a:r>
              <a:rPr lang="en-US" altLang="en-US" sz="2400" dirty="0"/>
              <a:t>Sample selection issues, inc. </a:t>
            </a:r>
            <a:r>
              <a:rPr lang="en-US" altLang="en-US" sz="2400" dirty="0" err="1"/>
              <a:t>nonsampling</a:t>
            </a:r>
            <a:r>
              <a:rPr lang="en-US" altLang="en-US" sz="2400" dirty="0"/>
              <a:t> errors</a:t>
            </a:r>
          </a:p>
          <a:p>
            <a:pPr lvl="1" eaLnBrk="1" hangingPunct="1"/>
            <a:r>
              <a:rPr lang="en-US" altLang="en-US" sz="2400" dirty="0"/>
              <a:t>Generalizability</a:t>
            </a:r>
            <a:endParaRPr lang="en-US" altLang="en-US" sz="2800" dirty="0"/>
          </a:p>
          <a:p>
            <a:pPr eaLnBrk="1" hangingPunct="1"/>
            <a:r>
              <a:rPr lang="en-US" altLang="en-US" sz="2800" dirty="0"/>
              <a:t>Interpretations, properties, what if…?</a:t>
            </a:r>
          </a:p>
        </p:txBody>
      </p:sp>
    </p:spTree>
    <p:extLst>
      <p:ext uri="{BB962C8B-B14F-4D97-AF65-F5344CB8AC3E}">
        <p14:creationId xmlns:p14="http://schemas.microsoft.com/office/powerpoint/2010/main" val="29779181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8EE22356-DAD0-4DD8-9BD8-9AC0884437A1}"/>
              </a:ext>
            </a:extLst>
          </p:cNvPr>
          <p:cNvSpPr>
            <a:spLocks noGrp="1" noChangeArrowheads="1"/>
          </p:cNvSpPr>
          <p:nvPr>
            <p:ph type="title"/>
          </p:nvPr>
        </p:nvSpPr>
        <p:spPr/>
        <p:txBody>
          <a:bodyPr/>
          <a:lstStyle/>
          <a:p>
            <a:pPr eaLnBrk="1" hangingPunct="1"/>
            <a:r>
              <a:rPr lang="en-US" altLang="en-US"/>
              <a:t>Study Advice</a:t>
            </a:r>
          </a:p>
        </p:txBody>
      </p:sp>
      <p:sp>
        <p:nvSpPr>
          <p:cNvPr id="28675" name="Rectangle 3">
            <a:extLst>
              <a:ext uri="{FF2B5EF4-FFF2-40B4-BE49-F238E27FC236}">
                <a16:creationId xmlns:a16="http://schemas.microsoft.com/office/drawing/2014/main" id="{954AB186-5C87-4CF7-8E95-C3C43104CBE3}"/>
              </a:ext>
            </a:extLst>
          </p:cNvPr>
          <p:cNvSpPr>
            <a:spLocks noGrp="1" noChangeArrowheads="1"/>
          </p:cNvSpPr>
          <p:nvPr>
            <p:ph type="body" idx="1"/>
          </p:nvPr>
        </p:nvSpPr>
        <p:spPr/>
        <p:txBody>
          <a:bodyPr>
            <a:normAutofit lnSpcReduction="10000"/>
          </a:bodyPr>
          <a:lstStyle/>
          <a:p>
            <a:pPr eaLnBrk="1" hangingPunct="1"/>
            <a:r>
              <a:rPr lang="en-US" altLang="en-US" sz="2600" dirty="0"/>
              <a:t>Study like it is a closed book exam</a:t>
            </a:r>
          </a:p>
          <a:p>
            <a:pPr lvl="1" eaLnBrk="1" hangingPunct="1"/>
            <a:r>
              <a:rPr lang="en-US" altLang="en-US" sz="2200" dirty="0"/>
              <a:t>Organize your notes but don’t expect much hunting and reading time</a:t>
            </a:r>
          </a:p>
          <a:p>
            <a:pPr lvl="1" eaLnBrk="1" hangingPunct="1"/>
            <a:r>
              <a:rPr lang="en-US" altLang="en-US" sz="2200" dirty="0"/>
              <a:t>Work problems on a blank piece of paper</a:t>
            </a:r>
          </a:p>
          <a:p>
            <a:pPr eaLnBrk="1" hangingPunct="1"/>
            <a:r>
              <a:rPr lang="en-US" altLang="en-US" sz="2600" dirty="0">
                <a:solidFill>
                  <a:srgbClr val="0070C0"/>
                </a:solidFill>
              </a:rPr>
              <a:t>See Module discussions, Investigation solutions, end of chapter examples, Glossary, Chapter summary, Choice of procedures summary boxes</a:t>
            </a:r>
          </a:p>
          <a:p>
            <a:pPr eaLnBrk="1" hangingPunct="1"/>
            <a:r>
              <a:rPr lang="en-US" altLang="en-US" sz="2600" dirty="0"/>
              <a:t>Be ready for</a:t>
            </a:r>
          </a:p>
          <a:p>
            <a:pPr lvl="1" eaLnBrk="1" hangingPunct="1"/>
            <a:r>
              <a:rPr lang="en-US" altLang="en-US" sz="2200" dirty="0"/>
              <a:t>Careful interpretation in own words</a:t>
            </a:r>
          </a:p>
          <a:p>
            <a:pPr lvl="1" eaLnBrk="1" hangingPunct="1"/>
            <a:r>
              <a:rPr lang="en-US" altLang="en-US" sz="2200" dirty="0"/>
              <a:t>“Extending” what you have learned in new ways</a:t>
            </a:r>
          </a:p>
          <a:p>
            <a:pPr lvl="2" eaLnBrk="1" hangingPunct="1"/>
            <a:r>
              <a:rPr lang="en-US" altLang="en-US" sz="1800" dirty="0"/>
              <a:t>Will not involve simple replication of previous exercises or stating definitions</a:t>
            </a:r>
          </a:p>
        </p:txBody>
      </p:sp>
    </p:spTree>
    <p:extLst>
      <p:ext uri="{BB962C8B-B14F-4D97-AF65-F5344CB8AC3E}">
        <p14:creationId xmlns:p14="http://schemas.microsoft.com/office/powerpoint/2010/main" val="2191010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3D1C8-A7DF-427D-A1B0-767C363F1EE1}"/>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49751A17-3980-43B1-9122-738A951071CE}"/>
              </a:ext>
            </a:extLst>
          </p:cNvPr>
          <p:cNvSpPr>
            <a:spLocks noGrp="1"/>
          </p:cNvSpPr>
          <p:nvPr>
            <p:ph idx="1"/>
          </p:nvPr>
        </p:nvSpPr>
        <p:spPr/>
        <p:txBody>
          <a:bodyPr>
            <a:normAutofit/>
          </a:bodyPr>
          <a:lstStyle/>
          <a:p>
            <a:r>
              <a:rPr lang="en-US" dirty="0"/>
              <a:t>Office hour 2:30-3:30 today </a:t>
            </a:r>
          </a:p>
          <a:p>
            <a:pPr lvl="1"/>
            <a:r>
              <a:rPr lang="en-US" dirty="0"/>
              <a:t>Additional office hour tonight on zoom 8pm?</a:t>
            </a:r>
          </a:p>
          <a:p>
            <a:r>
              <a:rPr lang="en-US" dirty="0"/>
              <a:t>Discussion Board questions</a:t>
            </a:r>
          </a:p>
          <a:p>
            <a:pPr lvl="1"/>
            <a:r>
              <a:rPr lang="en-US" dirty="0"/>
              <a:t>Will continue to monitor, please feel free to ask follow-up questions (… vs. “go over” vs. “but here”)</a:t>
            </a:r>
          </a:p>
          <a:p>
            <a:r>
              <a:rPr lang="en-US" dirty="0"/>
              <a:t>Bring calculator, one page of notes tomorrow</a:t>
            </a:r>
          </a:p>
          <a:p>
            <a:endParaRPr lang="en-US" dirty="0"/>
          </a:p>
          <a:p>
            <a:r>
              <a:rPr lang="en-US" dirty="0"/>
              <a:t>HW 4 posted soon</a:t>
            </a:r>
          </a:p>
          <a:p>
            <a:pPr lvl="1"/>
            <a:endParaRPr lang="en-US" dirty="0"/>
          </a:p>
        </p:txBody>
      </p:sp>
    </p:spTree>
    <p:extLst>
      <p:ext uri="{BB962C8B-B14F-4D97-AF65-F5344CB8AC3E}">
        <p14:creationId xmlns:p14="http://schemas.microsoft.com/office/powerpoint/2010/main" val="6217709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C7401B01-65B4-4E4F-B40E-03D0C8025E13}"/>
              </a:ext>
            </a:extLst>
          </p:cNvPr>
          <p:cNvSpPr>
            <a:spLocks noGrp="1"/>
          </p:cNvSpPr>
          <p:nvPr>
            <p:ph type="title"/>
          </p:nvPr>
        </p:nvSpPr>
        <p:spPr/>
        <p:txBody>
          <a:bodyPr/>
          <a:lstStyle/>
          <a:p>
            <a:r>
              <a:rPr lang="en-US" altLang="en-US" dirty="0"/>
              <a:t>Study Advice, cont.</a:t>
            </a:r>
          </a:p>
        </p:txBody>
      </p:sp>
      <p:sp>
        <p:nvSpPr>
          <p:cNvPr id="3" name="Content Placeholder 2">
            <a:extLst>
              <a:ext uri="{FF2B5EF4-FFF2-40B4-BE49-F238E27FC236}">
                <a16:creationId xmlns:a16="http://schemas.microsoft.com/office/drawing/2014/main" id="{192BE186-168C-475F-AC8A-0E606298DF74}"/>
              </a:ext>
            </a:extLst>
          </p:cNvPr>
          <p:cNvSpPr>
            <a:spLocks noGrp="1"/>
          </p:cNvSpPr>
          <p:nvPr>
            <p:ph idx="1"/>
          </p:nvPr>
        </p:nvSpPr>
        <p:spPr>
          <a:xfrm>
            <a:off x="457200" y="1600200"/>
            <a:ext cx="8229600" cy="4724400"/>
          </a:xfrm>
        </p:spPr>
        <p:txBody>
          <a:bodyPr>
            <a:normAutofit/>
          </a:bodyPr>
          <a:lstStyle/>
          <a:p>
            <a:pPr>
              <a:defRPr/>
            </a:pPr>
            <a:r>
              <a:rPr lang="en-US" dirty="0"/>
              <a:t>Work out problems from scratch</a:t>
            </a:r>
          </a:p>
          <a:p>
            <a:pPr lvl="1">
              <a:defRPr/>
            </a:pPr>
            <a:r>
              <a:rPr lang="en-US" dirty="0"/>
              <a:t>Then review solutions (HW, practice questions, quizzes, review questions, end of chapter examples)</a:t>
            </a:r>
          </a:p>
          <a:p>
            <a:pPr lvl="1">
              <a:defRPr/>
            </a:pPr>
            <a:r>
              <a:rPr lang="en-US" dirty="0"/>
              <a:t>What is Step 1? How do I start…</a:t>
            </a:r>
          </a:p>
          <a:p>
            <a:pPr>
              <a:defRPr/>
            </a:pPr>
            <a:r>
              <a:rPr lang="en-US" dirty="0"/>
              <a:t>Try “what went wrong” problems?</a:t>
            </a:r>
          </a:p>
          <a:p>
            <a:pPr>
              <a:defRPr/>
            </a:pPr>
            <a:r>
              <a:rPr lang="en-US" dirty="0"/>
              <a:t>See also </a:t>
            </a:r>
            <a:r>
              <a:rPr lang="en-US" strike="sngStrike" dirty="0"/>
              <a:t>technology guides</a:t>
            </a:r>
            <a:r>
              <a:rPr lang="en-US" dirty="0"/>
              <a:t>, glossary</a:t>
            </a:r>
          </a:p>
          <a:p>
            <a:pPr>
              <a:defRPr/>
            </a:pPr>
            <a:r>
              <a:rPr lang="en-US" dirty="0">
                <a:solidFill>
                  <a:srgbClr val="0070C0"/>
                </a:solidFill>
              </a:rPr>
              <a:t>Ask more questions, Review Canvas Q&amp;A</a:t>
            </a:r>
          </a:p>
          <a:p>
            <a:pPr lvl="1">
              <a:defRPr/>
            </a:pPr>
            <a:r>
              <a:rPr lang="en-US" dirty="0"/>
              <a:t>See individual responses</a:t>
            </a:r>
          </a:p>
        </p:txBody>
      </p:sp>
    </p:spTree>
    <p:extLst>
      <p:ext uri="{BB962C8B-B14F-4D97-AF65-F5344CB8AC3E}">
        <p14:creationId xmlns:p14="http://schemas.microsoft.com/office/powerpoint/2010/main" val="33555049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E9A5835A-BECC-42DD-AC40-554BE42C8718}"/>
              </a:ext>
            </a:extLst>
          </p:cNvPr>
          <p:cNvSpPr>
            <a:spLocks noGrp="1" noChangeArrowheads="1"/>
          </p:cNvSpPr>
          <p:nvPr>
            <p:ph type="title"/>
          </p:nvPr>
        </p:nvSpPr>
        <p:spPr/>
        <p:txBody>
          <a:bodyPr/>
          <a:lstStyle/>
          <a:p>
            <a:pPr eaLnBrk="1" hangingPunct="1"/>
            <a:r>
              <a:rPr lang="en-US" altLang="en-US"/>
              <a:t>Test-taking Advice</a:t>
            </a:r>
          </a:p>
        </p:txBody>
      </p:sp>
      <p:sp>
        <p:nvSpPr>
          <p:cNvPr id="8195" name="Rectangle 3">
            <a:extLst>
              <a:ext uri="{FF2B5EF4-FFF2-40B4-BE49-F238E27FC236}">
                <a16:creationId xmlns:a16="http://schemas.microsoft.com/office/drawing/2014/main" id="{6FBBF478-6663-4474-9D3D-D0F5982EE62B}"/>
              </a:ext>
            </a:extLst>
          </p:cNvPr>
          <p:cNvSpPr>
            <a:spLocks noGrp="1" noChangeArrowheads="1"/>
          </p:cNvSpPr>
          <p:nvPr>
            <p:ph type="body" idx="1"/>
          </p:nvPr>
        </p:nvSpPr>
        <p:spPr/>
        <p:txBody>
          <a:bodyPr>
            <a:normAutofit fontScale="85000" lnSpcReduction="10000"/>
          </a:bodyPr>
          <a:lstStyle/>
          <a:p>
            <a:pPr eaLnBrk="1" hangingPunct="1">
              <a:defRPr/>
            </a:pPr>
            <a:r>
              <a:rPr lang="en-US" dirty="0"/>
              <a:t>Exam worth approximately 50 points</a:t>
            </a:r>
          </a:p>
          <a:p>
            <a:pPr lvl="1" eaLnBrk="1" hangingPunct="1">
              <a:defRPr/>
            </a:pPr>
            <a:r>
              <a:rPr lang="en-US" dirty="0"/>
              <a:t>Mostly 2-4 pt questions</a:t>
            </a:r>
          </a:p>
          <a:p>
            <a:pPr eaLnBrk="1" hangingPunct="1">
              <a:defRPr/>
            </a:pPr>
            <a:r>
              <a:rPr lang="en-US" dirty="0"/>
              <a:t>Often do not have to answer questions (even subparts) in order</a:t>
            </a:r>
          </a:p>
          <a:p>
            <a:pPr eaLnBrk="1" hangingPunct="1">
              <a:defRPr/>
            </a:pPr>
            <a:r>
              <a:rPr lang="en-US" dirty="0"/>
              <a:t>Get something written down</a:t>
            </a:r>
          </a:p>
          <a:p>
            <a:pPr lvl="1" eaLnBrk="1" hangingPunct="1">
              <a:defRPr/>
            </a:pPr>
            <a:r>
              <a:rPr lang="en-US" dirty="0"/>
              <a:t>Start with a well-labeled sketch? Translate into symbols?</a:t>
            </a:r>
          </a:p>
          <a:p>
            <a:pPr eaLnBrk="1" hangingPunct="1">
              <a:defRPr/>
            </a:pPr>
            <a:r>
              <a:rPr lang="en-US" dirty="0"/>
              <a:t>Make sure to explain your reasoning</a:t>
            </a:r>
          </a:p>
          <a:p>
            <a:pPr eaLnBrk="1" hangingPunct="1"/>
            <a:r>
              <a:rPr lang="en-US" altLang="en-US" dirty="0"/>
              <a:t>Words to avoid: It, Proof, Data, Results, Accurate</a:t>
            </a:r>
          </a:p>
          <a:p>
            <a:pPr eaLnBrk="1" hangingPunct="1"/>
            <a:r>
              <a:rPr lang="en-US" altLang="en-US" dirty="0"/>
              <a:t>Words to only use when you mean it: probability, confidence, significant, random</a:t>
            </a:r>
          </a:p>
        </p:txBody>
      </p:sp>
    </p:spTree>
    <p:extLst>
      <p:ext uri="{BB962C8B-B14F-4D97-AF65-F5344CB8AC3E}">
        <p14:creationId xmlns:p14="http://schemas.microsoft.com/office/powerpoint/2010/main" val="10693328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26775D8B-6A25-46A8-A05E-887F2956FC47}"/>
              </a:ext>
            </a:extLst>
          </p:cNvPr>
          <p:cNvSpPr>
            <a:spLocks noGrp="1"/>
          </p:cNvSpPr>
          <p:nvPr>
            <p:ph type="title"/>
          </p:nvPr>
        </p:nvSpPr>
        <p:spPr/>
        <p:txBody>
          <a:bodyPr/>
          <a:lstStyle/>
          <a:p>
            <a:pPr eaLnBrk="1" hangingPunct="1"/>
            <a:r>
              <a:rPr lang="en-US" altLang="en-US"/>
              <a:t>Terminology cautions</a:t>
            </a:r>
          </a:p>
        </p:txBody>
      </p:sp>
      <p:sp>
        <p:nvSpPr>
          <p:cNvPr id="31747" name="Content Placeholder 2">
            <a:extLst>
              <a:ext uri="{FF2B5EF4-FFF2-40B4-BE49-F238E27FC236}">
                <a16:creationId xmlns:a16="http://schemas.microsoft.com/office/drawing/2014/main" id="{6D94894C-2873-4EC8-AE94-9F6C2A670E2F}"/>
              </a:ext>
            </a:extLst>
          </p:cNvPr>
          <p:cNvSpPr>
            <a:spLocks noGrp="1"/>
          </p:cNvSpPr>
          <p:nvPr>
            <p:ph idx="1"/>
          </p:nvPr>
        </p:nvSpPr>
        <p:spPr>
          <a:xfrm>
            <a:off x="457200" y="1295400"/>
            <a:ext cx="8229600" cy="4800600"/>
          </a:xfrm>
        </p:spPr>
        <p:txBody>
          <a:bodyPr>
            <a:normAutofit fontScale="92500"/>
          </a:bodyPr>
          <a:lstStyle/>
          <a:p>
            <a:pPr eaLnBrk="1" hangingPunct="1"/>
            <a:r>
              <a:rPr lang="en-US" altLang="en-US" sz="2800" dirty="0"/>
              <a:t>Percentage vs. proportion (vs. number of)</a:t>
            </a:r>
          </a:p>
          <a:p>
            <a:pPr eaLnBrk="1" hangingPunct="1"/>
            <a:r>
              <a:rPr lang="en-US" altLang="en-US" sz="2800" dirty="0"/>
              <a:t>“Sample population”??</a:t>
            </a:r>
          </a:p>
          <a:p>
            <a:pPr eaLnBrk="1" hangingPunct="1"/>
            <a:r>
              <a:rPr lang="en-US" altLang="en-US" sz="2800" dirty="0"/>
              <a:t>Bias vs. precision (vs. representative, accurate)</a:t>
            </a:r>
          </a:p>
          <a:p>
            <a:pPr lvl="1" eaLnBrk="1" hangingPunct="1"/>
            <a:r>
              <a:rPr lang="en-US" altLang="en-US" sz="2400" dirty="0"/>
              <a:t>Bias is about the method, not one sample</a:t>
            </a:r>
          </a:p>
          <a:p>
            <a:pPr eaLnBrk="1" hangingPunct="1"/>
            <a:r>
              <a:rPr lang="en-US" altLang="en-US" sz="2800" dirty="0"/>
              <a:t>Number of samples vs. sample size</a:t>
            </a:r>
          </a:p>
          <a:p>
            <a:pPr eaLnBrk="1" hangingPunct="1"/>
            <a:r>
              <a:rPr lang="en-US" altLang="en-US" sz="2800" dirty="0"/>
              <a:t>Generalizability: To what larger population or process are you willing to apply these conclusions</a:t>
            </a:r>
          </a:p>
          <a:p>
            <a:pPr eaLnBrk="1" hangingPunct="1"/>
            <a:r>
              <a:rPr lang="en-US" altLang="en-US" sz="2800" dirty="0"/>
              <a:t>Confidence vs. Significance</a:t>
            </a:r>
          </a:p>
          <a:p>
            <a:pPr eaLnBrk="1" hangingPunct="1"/>
            <a:r>
              <a:rPr lang="en-US" altLang="en-US" sz="2800" dirty="0"/>
              <a:t>Significant vs. substantial difference</a:t>
            </a:r>
          </a:p>
          <a:p>
            <a:pPr eaLnBrk="1" hangingPunct="1"/>
            <a:r>
              <a:rPr lang="en-US" altLang="en-US" sz="2800" dirty="0"/>
              <a:t>Evaluate (decision) vs. Interpret (what measuring)</a:t>
            </a:r>
          </a:p>
        </p:txBody>
      </p:sp>
    </p:spTree>
    <p:extLst>
      <p:ext uri="{BB962C8B-B14F-4D97-AF65-F5344CB8AC3E}">
        <p14:creationId xmlns:p14="http://schemas.microsoft.com/office/powerpoint/2010/main" val="21452963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61F7CBD7-EB42-49BD-9DEC-E08BEE6E10E0}"/>
              </a:ext>
            </a:extLst>
          </p:cNvPr>
          <p:cNvSpPr>
            <a:spLocks noGrp="1"/>
          </p:cNvSpPr>
          <p:nvPr>
            <p:ph type="title"/>
          </p:nvPr>
        </p:nvSpPr>
        <p:spPr/>
        <p:txBody>
          <a:bodyPr/>
          <a:lstStyle/>
          <a:p>
            <a:r>
              <a:rPr lang="en-US" altLang="en-US"/>
              <a:t>Big Picture</a:t>
            </a:r>
          </a:p>
        </p:txBody>
      </p:sp>
      <p:sp>
        <p:nvSpPr>
          <p:cNvPr id="3" name="Content Placeholder 2">
            <a:extLst>
              <a:ext uri="{FF2B5EF4-FFF2-40B4-BE49-F238E27FC236}">
                <a16:creationId xmlns:a16="http://schemas.microsoft.com/office/drawing/2014/main" id="{DAE1286A-4E80-4690-91B2-E279289B06D1}"/>
              </a:ext>
            </a:extLst>
          </p:cNvPr>
          <p:cNvSpPr>
            <a:spLocks noGrp="1"/>
          </p:cNvSpPr>
          <p:nvPr>
            <p:ph idx="1"/>
          </p:nvPr>
        </p:nvSpPr>
        <p:spPr>
          <a:xfrm>
            <a:off x="457200" y="1219200"/>
            <a:ext cx="8305800" cy="4876800"/>
          </a:xfrm>
        </p:spPr>
        <p:txBody>
          <a:bodyPr>
            <a:normAutofit fontScale="92500" lnSpcReduction="20000"/>
          </a:bodyPr>
          <a:lstStyle/>
          <a:p>
            <a:pPr>
              <a:defRPr/>
            </a:pPr>
            <a:r>
              <a:rPr lang="en-US" dirty="0"/>
              <a:t>Based on the sample statistic, what can we say about the larger population or process? Or at least about some </a:t>
            </a:r>
            <a:r>
              <a:rPr lang="en-US" i="1" dirty="0"/>
              <a:t>summary</a:t>
            </a:r>
            <a:r>
              <a:rPr lang="en-US" dirty="0"/>
              <a:t> of the population (parameter)</a:t>
            </a:r>
          </a:p>
          <a:p>
            <a:pPr marL="858837" lvl="1" indent="-514350">
              <a:buFont typeface="+mj-lt"/>
              <a:buAutoNum type="arabicPeriod"/>
              <a:defRPr/>
            </a:pPr>
            <a:r>
              <a:rPr lang="en-US" dirty="0"/>
              <a:t>Is the sample representative?</a:t>
            </a:r>
          </a:p>
          <a:p>
            <a:pPr marL="344487" lvl="1" indent="0">
              <a:buFont typeface="Wingdings" panose="05000000000000000000" pitchFamily="2" charset="2"/>
              <a:buNone/>
              <a:defRPr/>
            </a:pPr>
            <a:r>
              <a:rPr lang="en-US" dirty="0"/>
              <a:t>	Yes, if used good sampling methods (and 	guarded against </a:t>
            </a:r>
            <a:r>
              <a:rPr lang="en-US" dirty="0">
                <a:solidFill>
                  <a:srgbClr val="0070C0"/>
                </a:solidFill>
              </a:rPr>
              <a:t>non-sampling errors</a:t>
            </a:r>
            <a:r>
              <a:rPr lang="en-US" dirty="0"/>
              <a:t>)</a:t>
            </a:r>
          </a:p>
          <a:p>
            <a:pPr marL="344487" lvl="1" indent="0">
              <a:buFont typeface="Wingdings" panose="05000000000000000000" pitchFamily="2" charset="2"/>
              <a:buNone/>
              <a:defRPr/>
            </a:pPr>
            <a:r>
              <a:rPr lang="en-US" dirty="0"/>
              <a:t>	</a:t>
            </a:r>
          </a:p>
          <a:p>
            <a:pPr marL="858837" lvl="1" indent="-514350">
              <a:buFont typeface="+mj-lt"/>
              <a:buAutoNum type="arabicPeriod" startAt="2"/>
              <a:defRPr/>
            </a:pPr>
            <a:r>
              <a:rPr lang="en-US" dirty="0"/>
              <a:t>How much “random chance variation” could we expect to see?</a:t>
            </a:r>
          </a:p>
          <a:p>
            <a:pPr marL="344487" lvl="1" indent="0">
              <a:buFont typeface="Wingdings" panose="05000000000000000000" pitchFamily="2" charset="2"/>
              <a:buNone/>
              <a:defRPr/>
            </a:pPr>
            <a:r>
              <a:rPr lang="en-US" dirty="0"/>
              <a:t>	Looked at various probability models (e.g., 	binomial, normal) for the distributions of 	(standardized) statistics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686D18B-C7BD-40E8-8248-D9CA6EE55854}"/>
              </a:ext>
            </a:extLst>
          </p:cNvPr>
          <p:cNvSpPr>
            <a:spLocks noGrp="1"/>
          </p:cNvSpPr>
          <p:nvPr>
            <p:ph type="title"/>
          </p:nvPr>
        </p:nvSpPr>
        <p:spPr>
          <a:xfrm>
            <a:off x="457200" y="228600"/>
            <a:ext cx="8229600" cy="1139825"/>
          </a:xfrm>
        </p:spPr>
        <p:txBody>
          <a:bodyPr/>
          <a:lstStyle/>
          <a:p>
            <a:pPr eaLnBrk="1" hangingPunct="1"/>
            <a:r>
              <a:rPr lang="en-US" altLang="en-US"/>
              <a:t>Big Picture</a:t>
            </a:r>
          </a:p>
        </p:txBody>
      </p:sp>
      <p:sp>
        <p:nvSpPr>
          <p:cNvPr id="6147" name="Content Placeholder 2">
            <a:extLst>
              <a:ext uri="{FF2B5EF4-FFF2-40B4-BE49-F238E27FC236}">
                <a16:creationId xmlns:a16="http://schemas.microsoft.com/office/drawing/2014/main" id="{495E4A6D-93FF-4719-8150-0034F1A25D1F}"/>
              </a:ext>
            </a:extLst>
          </p:cNvPr>
          <p:cNvSpPr>
            <a:spLocks noGrp="1"/>
          </p:cNvSpPr>
          <p:nvPr>
            <p:ph idx="1"/>
          </p:nvPr>
        </p:nvSpPr>
        <p:spPr>
          <a:xfrm>
            <a:off x="457200" y="1600200"/>
            <a:ext cx="8458200" cy="4530725"/>
          </a:xfrm>
        </p:spPr>
        <p:txBody>
          <a:bodyPr>
            <a:normAutofit fontScale="92500"/>
          </a:bodyPr>
          <a:lstStyle/>
          <a:p>
            <a:pPr eaLnBrk="1" hangingPunct="1">
              <a:buFont typeface="Wingdings" panose="05000000000000000000" pitchFamily="2" charset="2"/>
              <a:buNone/>
              <a:defRPr/>
            </a:pPr>
            <a:r>
              <a:rPr lang="en-US" dirty="0"/>
              <a:t>Draw conclusions about process/population</a:t>
            </a:r>
          </a:p>
          <a:p>
            <a:pPr eaLnBrk="1" hangingPunct="1">
              <a:buFont typeface="Wingdings" panose="05000000000000000000" pitchFamily="2" charset="2"/>
              <a:buNone/>
              <a:defRPr/>
            </a:pPr>
            <a:r>
              <a:rPr lang="en-US" dirty="0"/>
              <a:t>1) </a:t>
            </a:r>
            <a:r>
              <a:rPr lang="en-US" sz="2600" dirty="0"/>
              <a:t>Measure the </a:t>
            </a:r>
            <a:r>
              <a:rPr lang="en-US" sz="2600" dirty="0">
                <a:solidFill>
                  <a:srgbClr val="0070C0"/>
                </a:solidFill>
              </a:rPr>
              <a:t>strength of evidence </a:t>
            </a:r>
            <a:r>
              <a:rPr lang="en-US" sz="2600" dirty="0"/>
              <a:t>against a particular claim about the process/population</a:t>
            </a:r>
            <a:endParaRPr lang="en-US" dirty="0"/>
          </a:p>
          <a:p>
            <a:pPr eaLnBrk="1" hangingPunct="1">
              <a:buFont typeface="Wingdings" panose="05000000000000000000" pitchFamily="2" charset="2"/>
              <a:buNone/>
              <a:defRPr/>
            </a:pPr>
            <a:r>
              <a:rPr lang="en-US" sz="2400" dirty="0"/>
              <a:t>	Ho/Ha</a:t>
            </a:r>
          </a:p>
          <a:p>
            <a:pPr eaLnBrk="1" hangingPunct="1">
              <a:buFont typeface="Wingdings" panose="05000000000000000000" pitchFamily="2" charset="2"/>
              <a:buNone/>
              <a:defRPr/>
            </a:pPr>
            <a:r>
              <a:rPr lang="en-US" sz="2400" dirty="0"/>
              <a:t>	p-value (simulation, binomial, normal probability model)</a:t>
            </a:r>
          </a:p>
          <a:p>
            <a:pPr eaLnBrk="1" hangingPunct="1">
              <a:buFont typeface="Wingdings" panose="05000000000000000000" pitchFamily="2" charset="2"/>
              <a:buNone/>
              <a:defRPr/>
            </a:pPr>
            <a:r>
              <a:rPr lang="en-US" sz="2400" dirty="0"/>
              <a:t>		test statistic (# of SDs away, “</a:t>
            </a:r>
            <a:r>
              <a:rPr lang="en-US" sz="2400" dirty="0">
                <a:solidFill>
                  <a:srgbClr val="0070C0"/>
                </a:solidFill>
              </a:rPr>
              <a:t>standardizing</a:t>
            </a:r>
            <a:r>
              <a:rPr lang="en-US" sz="2400" dirty="0"/>
              <a:t>”)</a:t>
            </a:r>
          </a:p>
          <a:p>
            <a:pPr eaLnBrk="1" hangingPunct="1">
              <a:buFont typeface="Wingdings" panose="05000000000000000000" pitchFamily="2" charset="2"/>
              <a:buNone/>
              <a:defRPr/>
            </a:pPr>
            <a:r>
              <a:rPr lang="en-US" dirty="0"/>
              <a:t>2) </a:t>
            </a:r>
            <a:r>
              <a:rPr lang="en-US" sz="2600" dirty="0">
                <a:solidFill>
                  <a:srgbClr val="0070C0"/>
                </a:solidFill>
              </a:rPr>
              <a:t>Estimate the parameter </a:t>
            </a:r>
            <a:r>
              <a:rPr lang="en-US" sz="2600" dirty="0"/>
              <a:t>based on the observed statistic</a:t>
            </a:r>
          </a:p>
          <a:p>
            <a:pPr lvl="1" eaLnBrk="1" hangingPunct="1">
              <a:buFont typeface="Wingdings" panose="05000000000000000000" pitchFamily="2" charset="2"/>
              <a:buNone/>
              <a:defRPr/>
            </a:pPr>
            <a:r>
              <a:rPr lang="en-US" sz="2400" dirty="0"/>
              <a:t>Plausible values/Confidence interval/Confidence level</a:t>
            </a:r>
          </a:p>
          <a:p>
            <a:pPr lvl="1" eaLnBrk="1" hangingPunct="1">
              <a:buFont typeface="Wingdings" panose="05000000000000000000" pitchFamily="2" charset="2"/>
              <a:buNone/>
              <a:defRPr/>
            </a:pPr>
            <a:r>
              <a:rPr lang="en-US" sz="2400" dirty="0"/>
              <a:t>Simulation/Binomial/Normal probability model (Plus Four)</a:t>
            </a:r>
          </a:p>
          <a:p>
            <a:pPr lvl="1" eaLnBrk="1" hangingPunct="1">
              <a:buFont typeface="Wingdings" panose="05000000000000000000" pitchFamily="2" charset="2"/>
              <a:buNone/>
              <a:defRPr/>
            </a:pPr>
            <a:r>
              <a:rPr lang="en-US" sz="2400" dirty="0"/>
              <a:t>		estimate </a:t>
            </a:r>
            <a:r>
              <a:rPr lang="en-US" sz="2400" u="sng" dirty="0"/>
              <a:t>+</a:t>
            </a:r>
            <a:r>
              <a:rPr lang="en-US" sz="2400" dirty="0"/>
              <a:t> margin-of-error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147">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147">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147">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14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65DAF-17EA-3A44-3C68-F7B31CA6A3C0}"/>
              </a:ext>
            </a:extLst>
          </p:cNvPr>
          <p:cNvSpPr>
            <a:spLocks noGrp="1"/>
          </p:cNvSpPr>
          <p:nvPr>
            <p:ph type="title"/>
          </p:nvPr>
        </p:nvSpPr>
        <p:spPr/>
        <p:txBody>
          <a:bodyPr/>
          <a:lstStyle/>
          <a:p>
            <a:r>
              <a:rPr lang="en-US" dirty="0"/>
              <a:t>Binomial process</a:t>
            </a:r>
          </a:p>
        </p:txBody>
      </p:sp>
      <p:sp>
        <p:nvSpPr>
          <p:cNvPr id="3" name="Content Placeholder 2">
            <a:extLst>
              <a:ext uri="{FF2B5EF4-FFF2-40B4-BE49-F238E27FC236}">
                <a16:creationId xmlns:a16="http://schemas.microsoft.com/office/drawing/2014/main" id="{90C83EAB-0976-2399-B63A-7DAAA5470EB2}"/>
              </a:ext>
            </a:extLst>
          </p:cNvPr>
          <p:cNvSpPr>
            <a:spLocks noGrp="1"/>
          </p:cNvSpPr>
          <p:nvPr>
            <p:ph idx="1"/>
          </p:nvPr>
        </p:nvSpPr>
        <p:spPr/>
        <p:txBody>
          <a:bodyPr/>
          <a:lstStyle/>
          <a:p>
            <a:r>
              <a:rPr lang="en-US" dirty="0"/>
              <a:t>Two outcomes: success and failure</a:t>
            </a:r>
          </a:p>
          <a:p>
            <a:r>
              <a:rPr lang="en-US" dirty="0"/>
              <a:t>Independent trials: next outcome does not depend on result of previous trials</a:t>
            </a:r>
          </a:p>
          <a:p>
            <a:r>
              <a:rPr lang="en-US" dirty="0"/>
              <a:t>Constant probability of success: trials are identical, nothing changing over time</a:t>
            </a:r>
          </a:p>
          <a:p>
            <a:r>
              <a:rPr lang="en-US" dirty="0"/>
              <a:t>Fixed number of trials: Not “go until something happens”</a:t>
            </a:r>
          </a:p>
        </p:txBody>
      </p:sp>
    </p:spTree>
    <p:extLst>
      <p:ext uri="{BB962C8B-B14F-4D97-AF65-F5344CB8AC3E}">
        <p14:creationId xmlns:p14="http://schemas.microsoft.com/office/powerpoint/2010/main" val="31709157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FA202935-A19E-02A7-5F33-D0EBEBEC06AF}"/>
              </a:ext>
            </a:extLst>
          </p:cNvPr>
          <p:cNvSpPr>
            <a:spLocks noGrp="1" noChangeArrowheads="1"/>
          </p:cNvSpPr>
          <p:nvPr>
            <p:ph type="title"/>
          </p:nvPr>
        </p:nvSpPr>
        <p:spPr/>
        <p:txBody>
          <a:bodyPr/>
          <a:lstStyle/>
          <a:p>
            <a:r>
              <a:rPr lang="en-US" altLang="en-US" dirty="0"/>
              <a:t>Confidence intervals</a:t>
            </a:r>
          </a:p>
        </p:txBody>
      </p:sp>
      <p:sp>
        <p:nvSpPr>
          <p:cNvPr id="9219" name="Content Placeholder 2">
            <a:extLst>
              <a:ext uri="{FF2B5EF4-FFF2-40B4-BE49-F238E27FC236}">
                <a16:creationId xmlns:a16="http://schemas.microsoft.com/office/drawing/2014/main" id="{06201300-6BD5-4573-60AE-6171F29FC2B7}"/>
              </a:ext>
            </a:extLst>
          </p:cNvPr>
          <p:cNvSpPr>
            <a:spLocks noGrp="1" noChangeArrowheads="1"/>
          </p:cNvSpPr>
          <p:nvPr>
            <p:ph idx="1"/>
          </p:nvPr>
        </p:nvSpPr>
        <p:spPr/>
        <p:txBody>
          <a:bodyPr/>
          <a:lstStyle/>
          <a:p>
            <a:endParaRPr lang="en-US" altLang="en-US"/>
          </a:p>
        </p:txBody>
      </p:sp>
      <p:pic>
        <p:nvPicPr>
          <p:cNvPr id="9220" name="Picture 4">
            <a:extLst>
              <a:ext uri="{FF2B5EF4-FFF2-40B4-BE49-F238E27FC236}">
                <a16:creationId xmlns:a16="http://schemas.microsoft.com/office/drawing/2014/main" id="{A921B10E-14CF-C9D5-28CC-9DCDFAA9E4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247775"/>
            <a:ext cx="8077200" cy="515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3940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3AB9227B-73FF-4133-8AAD-31E31E19DB07}"/>
              </a:ext>
            </a:extLst>
          </p:cNvPr>
          <p:cNvSpPr>
            <a:spLocks noGrp="1" noChangeArrowheads="1"/>
          </p:cNvSpPr>
          <p:nvPr>
            <p:ph type="title"/>
          </p:nvPr>
        </p:nvSpPr>
        <p:spPr/>
        <p:txBody>
          <a:bodyPr/>
          <a:lstStyle/>
          <a:p>
            <a:pPr eaLnBrk="1" hangingPunct="1"/>
            <a:r>
              <a:rPr lang="en-US" altLang="en-US" dirty="0"/>
              <a:t>Recap: Bias vs. Precision</a:t>
            </a:r>
          </a:p>
        </p:txBody>
      </p:sp>
      <p:sp>
        <p:nvSpPr>
          <p:cNvPr id="20483" name="Oval 4">
            <a:extLst>
              <a:ext uri="{FF2B5EF4-FFF2-40B4-BE49-F238E27FC236}">
                <a16:creationId xmlns:a16="http://schemas.microsoft.com/office/drawing/2014/main" id="{B7C92DB8-78E0-4E3B-9FB3-5ED9A7D2F58D}"/>
              </a:ext>
            </a:extLst>
          </p:cNvPr>
          <p:cNvSpPr>
            <a:spLocks noChangeArrowheads="1"/>
          </p:cNvSpPr>
          <p:nvPr/>
        </p:nvSpPr>
        <p:spPr bwMode="auto">
          <a:xfrm>
            <a:off x="1752600" y="1371600"/>
            <a:ext cx="1905000" cy="1905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20484" name="Oval 5">
            <a:extLst>
              <a:ext uri="{FF2B5EF4-FFF2-40B4-BE49-F238E27FC236}">
                <a16:creationId xmlns:a16="http://schemas.microsoft.com/office/drawing/2014/main" id="{B5926481-8EB7-4C4E-AAEF-FDDF724E0F48}"/>
              </a:ext>
            </a:extLst>
          </p:cNvPr>
          <p:cNvSpPr>
            <a:spLocks noChangeArrowheads="1"/>
          </p:cNvSpPr>
          <p:nvPr/>
        </p:nvSpPr>
        <p:spPr bwMode="auto">
          <a:xfrm>
            <a:off x="1752600" y="3810000"/>
            <a:ext cx="1905000" cy="1905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20485" name="Oval 6">
            <a:extLst>
              <a:ext uri="{FF2B5EF4-FFF2-40B4-BE49-F238E27FC236}">
                <a16:creationId xmlns:a16="http://schemas.microsoft.com/office/drawing/2014/main" id="{017426CA-7E91-41D0-BBD6-3673E1248085}"/>
              </a:ext>
            </a:extLst>
          </p:cNvPr>
          <p:cNvSpPr>
            <a:spLocks noChangeArrowheads="1"/>
          </p:cNvSpPr>
          <p:nvPr/>
        </p:nvSpPr>
        <p:spPr bwMode="auto">
          <a:xfrm>
            <a:off x="5715000" y="1371600"/>
            <a:ext cx="1905000" cy="1905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20486" name="Oval 7">
            <a:extLst>
              <a:ext uri="{FF2B5EF4-FFF2-40B4-BE49-F238E27FC236}">
                <a16:creationId xmlns:a16="http://schemas.microsoft.com/office/drawing/2014/main" id="{97F76BD2-F25B-4E52-957B-D0ABE84A8DCB}"/>
              </a:ext>
            </a:extLst>
          </p:cNvPr>
          <p:cNvSpPr>
            <a:spLocks noChangeArrowheads="1"/>
          </p:cNvSpPr>
          <p:nvPr/>
        </p:nvSpPr>
        <p:spPr bwMode="auto">
          <a:xfrm>
            <a:off x="5867400" y="3657600"/>
            <a:ext cx="1905000" cy="1905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20487" name="Oval 8">
            <a:extLst>
              <a:ext uri="{FF2B5EF4-FFF2-40B4-BE49-F238E27FC236}">
                <a16:creationId xmlns:a16="http://schemas.microsoft.com/office/drawing/2014/main" id="{0528EA32-E238-48A8-A164-D8CAD34F37DA}"/>
              </a:ext>
            </a:extLst>
          </p:cNvPr>
          <p:cNvSpPr>
            <a:spLocks noChangeArrowheads="1"/>
          </p:cNvSpPr>
          <p:nvPr/>
        </p:nvSpPr>
        <p:spPr bwMode="auto">
          <a:xfrm>
            <a:off x="2590800" y="2209800"/>
            <a:ext cx="152400" cy="1524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20488" name="Oval 9">
            <a:extLst>
              <a:ext uri="{FF2B5EF4-FFF2-40B4-BE49-F238E27FC236}">
                <a16:creationId xmlns:a16="http://schemas.microsoft.com/office/drawing/2014/main" id="{96760575-D707-4E90-A19B-D0DC179DB40B}"/>
              </a:ext>
            </a:extLst>
          </p:cNvPr>
          <p:cNvSpPr>
            <a:spLocks noChangeArrowheads="1"/>
          </p:cNvSpPr>
          <p:nvPr/>
        </p:nvSpPr>
        <p:spPr bwMode="auto">
          <a:xfrm>
            <a:off x="2590800" y="4648200"/>
            <a:ext cx="152400" cy="1524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20489" name="Oval 10">
            <a:extLst>
              <a:ext uri="{FF2B5EF4-FFF2-40B4-BE49-F238E27FC236}">
                <a16:creationId xmlns:a16="http://schemas.microsoft.com/office/drawing/2014/main" id="{6E53624E-0685-4354-B9F3-344116398054}"/>
              </a:ext>
            </a:extLst>
          </p:cNvPr>
          <p:cNvSpPr>
            <a:spLocks noChangeArrowheads="1"/>
          </p:cNvSpPr>
          <p:nvPr/>
        </p:nvSpPr>
        <p:spPr bwMode="auto">
          <a:xfrm>
            <a:off x="6629400" y="2209800"/>
            <a:ext cx="152400" cy="1524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20490" name="Oval 11">
            <a:extLst>
              <a:ext uri="{FF2B5EF4-FFF2-40B4-BE49-F238E27FC236}">
                <a16:creationId xmlns:a16="http://schemas.microsoft.com/office/drawing/2014/main" id="{46705CA7-FB28-4BDA-B607-A412480FC8A1}"/>
              </a:ext>
            </a:extLst>
          </p:cNvPr>
          <p:cNvSpPr>
            <a:spLocks noChangeArrowheads="1"/>
          </p:cNvSpPr>
          <p:nvPr/>
        </p:nvSpPr>
        <p:spPr bwMode="auto">
          <a:xfrm>
            <a:off x="6781800" y="4495800"/>
            <a:ext cx="152400" cy="1524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204" name="Oval 12">
            <a:extLst>
              <a:ext uri="{FF2B5EF4-FFF2-40B4-BE49-F238E27FC236}">
                <a16:creationId xmlns:a16="http://schemas.microsoft.com/office/drawing/2014/main" id="{9F0AEBEA-DC19-42C8-8980-4E86C13AAB04}"/>
              </a:ext>
            </a:extLst>
          </p:cNvPr>
          <p:cNvSpPr>
            <a:spLocks noChangeArrowheads="1"/>
          </p:cNvSpPr>
          <p:nvPr/>
        </p:nvSpPr>
        <p:spPr bwMode="auto">
          <a:xfrm>
            <a:off x="2438400" y="1676400"/>
            <a:ext cx="76200" cy="76200"/>
          </a:xfrm>
          <a:prstGeom prst="ellipse">
            <a:avLst/>
          </a:prstGeom>
          <a:solidFill>
            <a:srgbClr val="463DF5"/>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205" name="Oval 13">
            <a:extLst>
              <a:ext uri="{FF2B5EF4-FFF2-40B4-BE49-F238E27FC236}">
                <a16:creationId xmlns:a16="http://schemas.microsoft.com/office/drawing/2014/main" id="{FF6C9873-C8C8-486D-8FDD-9F55826CC5E2}"/>
              </a:ext>
            </a:extLst>
          </p:cNvPr>
          <p:cNvSpPr>
            <a:spLocks noChangeArrowheads="1"/>
          </p:cNvSpPr>
          <p:nvPr/>
        </p:nvSpPr>
        <p:spPr bwMode="auto">
          <a:xfrm>
            <a:off x="1676400" y="1828800"/>
            <a:ext cx="76200" cy="76200"/>
          </a:xfrm>
          <a:prstGeom prst="ellipse">
            <a:avLst/>
          </a:prstGeom>
          <a:solidFill>
            <a:srgbClr val="463DF5"/>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206" name="Oval 14">
            <a:extLst>
              <a:ext uri="{FF2B5EF4-FFF2-40B4-BE49-F238E27FC236}">
                <a16:creationId xmlns:a16="http://schemas.microsoft.com/office/drawing/2014/main" id="{CE535F5E-F390-4E2A-8E19-7FBFDF921D96}"/>
              </a:ext>
            </a:extLst>
          </p:cNvPr>
          <p:cNvSpPr>
            <a:spLocks noChangeArrowheads="1"/>
          </p:cNvSpPr>
          <p:nvPr/>
        </p:nvSpPr>
        <p:spPr bwMode="auto">
          <a:xfrm>
            <a:off x="2133600" y="1447800"/>
            <a:ext cx="76200" cy="76200"/>
          </a:xfrm>
          <a:prstGeom prst="ellipse">
            <a:avLst/>
          </a:prstGeom>
          <a:solidFill>
            <a:srgbClr val="463DF5"/>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207" name="Oval 15">
            <a:extLst>
              <a:ext uri="{FF2B5EF4-FFF2-40B4-BE49-F238E27FC236}">
                <a16:creationId xmlns:a16="http://schemas.microsoft.com/office/drawing/2014/main" id="{A2418D97-1D23-4E46-848D-60CE593AC37D}"/>
              </a:ext>
            </a:extLst>
          </p:cNvPr>
          <p:cNvSpPr>
            <a:spLocks noChangeArrowheads="1"/>
          </p:cNvSpPr>
          <p:nvPr/>
        </p:nvSpPr>
        <p:spPr bwMode="auto">
          <a:xfrm>
            <a:off x="2209800" y="2133600"/>
            <a:ext cx="76200" cy="76200"/>
          </a:xfrm>
          <a:prstGeom prst="ellipse">
            <a:avLst/>
          </a:prstGeom>
          <a:solidFill>
            <a:srgbClr val="463DF5"/>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208" name="Oval 16">
            <a:extLst>
              <a:ext uri="{FF2B5EF4-FFF2-40B4-BE49-F238E27FC236}">
                <a16:creationId xmlns:a16="http://schemas.microsoft.com/office/drawing/2014/main" id="{D2CB9296-DC7A-4DF6-9332-2AC88F29A531}"/>
              </a:ext>
            </a:extLst>
          </p:cNvPr>
          <p:cNvSpPr>
            <a:spLocks noChangeArrowheads="1"/>
          </p:cNvSpPr>
          <p:nvPr/>
        </p:nvSpPr>
        <p:spPr bwMode="auto">
          <a:xfrm>
            <a:off x="2057400" y="1828800"/>
            <a:ext cx="76200" cy="76200"/>
          </a:xfrm>
          <a:prstGeom prst="ellipse">
            <a:avLst/>
          </a:prstGeom>
          <a:solidFill>
            <a:srgbClr val="463DF5"/>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209" name="Oval 17">
            <a:extLst>
              <a:ext uri="{FF2B5EF4-FFF2-40B4-BE49-F238E27FC236}">
                <a16:creationId xmlns:a16="http://schemas.microsoft.com/office/drawing/2014/main" id="{933111BC-657A-4936-9C45-1700E791C640}"/>
              </a:ext>
            </a:extLst>
          </p:cNvPr>
          <p:cNvSpPr>
            <a:spLocks noChangeArrowheads="1"/>
          </p:cNvSpPr>
          <p:nvPr/>
        </p:nvSpPr>
        <p:spPr bwMode="auto">
          <a:xfrm>
            <a:off x="1371600" y="2133600"/>
            <a:ext cx="76200" cy="76200"/>
          </a:xfrm>
          <a:prstGeom prst="ellipse">
            <a:avLst/>
          </a:prstGeom>
          <a:solidFill>
            <a:srgbClr val="463DF5"/>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210" name="Oval 18">
            <a:extLst>
              <a:ext uri="{FF2B5EF4-FFF2-40B4-BE49-F238E27FC236}">
                <a16:creationId xmlns:a16="http://schemas.microsoft.com/office/drawing/2014/main" id="{274B814A-B72A-4068-9219-A288B6D134EC}"/>
              </a:ext>
            </a:extLst>
          </p:cNvPr>
          <p:cNvSpPr>
            <a:spLocks noChangeArrowheads="1"/>
          </p:cNvSpPr>
          <p:nvPr/>
        </p:nvSpPr>
        <p:spPr bwMode="auto">
          <a:xfrm>
            <a:off x="1905000" y="2209800"/>
            <a:ext cx="76200" cy="76200"/>
          </a:xfrm>
          <a:prstGeom prst="ellipse">
            <a:avLst/>
          </a:prstGeom>
          <a:solidFill>
            <a:srgbClr val="463DF5"/>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211" name="Oval 19">
            <a:extLst>
              <a:ext uri="{FF2B5EF4-FFF2-40B4-BE49-F238E27FC236}">
                <a16:creationId xmlns:a16="http://schemas.microsoft.com/office/drawing/2014/main" id="{FD106489-CBB5-4CB1-A589-AE2AD821F511}"/>
              </a:ext>
            </a:extLst>
          </p:cNvPr>
          <p:cNvSpPr>
            <a:spLocks noChangeArrowheads="1"/>
          </p:cNvSpPr>
          <p:nvPr/>
        </p:nvSpPr>
        <p:spPr bwMode="auto">
          <a:xfrm>
            <a:off x="6096000" y="2362200"/>
            <a:ext cx="76200" cy="76200"/>
          </a:xfrm>
          <a:prstGeom prst="ellipse">
            <a:avLst/>
          </a:prstGeom>
          <a:solidFill>
            <a:srgbClr val="463DF5"/>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212" name="Oval 20">
            <a:extLst>
              <a:ext uri="{FF2B5EF4-FFF2-40B4-BE49-F238E27FC236}">
                <a16:creationId xmlns:a16="http://schemas.microsoft.com/office/drawing/2014/main" id="{00D1A4CD-B622-4239-BA2B-A7C2A60F81F1}"/>
              </a:ext>
            </a:extLst>
          </p:cNvPr>
          <p:cNvSpPr>
            <a:spLocks noChangeArrowheads="1"/>
          </p:cNvSpPr>
          <p:nvPr/>
        </p:nvSpPr>
        <p:spPr bwMode="auto">
          <a:xfrm>
            <a:off x="6934200" y="2743200"/>
            <a:ext cx="76200" cy="76200"/>
          </a:xfrm>
          <a:prstGeom prst="ellipse">
            <a:avLst/>
          </a:prstGeom>
          <a:solidFill>
            <a:srgbClr val="463DF5"/>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213" name="Oval 21">
            <a:extLst>
              <a:ext uri="{FF2B5EF4-FFF2-40B4-BE49-F238E27FC236}">
                <a16:creationId xmlns:a16="http://schemas.microsoft.com/office/drawing/2014/main" id="{9B3683AF-8017-4F57-8374-F1D93FDC1C78}"/>
              </a:ext>
            </a:extLst>
          </p:cNvPr>
          <p:cNvSpPr>
            <a:spLocks noChangeArrowheads="1"/>
          </p:cNvSpPr>
          <p:nvPr/>
        </p:nvSpPr>
        <p:spPr bwMode="auto">
          <a:xfrm>
            <a:off x="6324600" y="1905000"/>
            <a:ext cx="76200" cy="76200"/>
          </a:xfrm>
          <a:prstGeom prst="ellipse">
            <a:avLst/>
          </a:prstGeom>
          <a:solidFill>
            <a:srgbClr val="463DF5"/>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214" name="Oval 22">
            <a:extLst>
              <a:ext uri="{FF2B5EF4-FFF2-40B4-BE49-F238E27FC236}">
                <a16:creationId xmlns:a16="http://schemas.microsoft.com/office/drawing/2014/main" id="{893F7723-E824-48C5-AE7E-153DF0328150}"/>
              </a:ext>
            </a:extLst>
          </p:cNvPr>
          <p:cNvSpPr>
            <a:spLocks noChangeArrowheads="1"/>
          </p:cNvSpPr>
          <p:nvPr/>
        </p:nvSpPr>
        <p:spPr bwMode="auto">
          <a:xfrm>
            <a:off x="7315200" y="2057400"/>
            <a:ext cx="76200" cy="76200"/>
          </a:xfrm>
          <a:prstGeom prst="ellipse">
            <a:avLst/>
          </a:prstGeom>
          <a:solidFill>
            <a:srgbClr val="463DF5"/>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215" name="Oval 23">
            <a:extLst>
              <a:ext uri="{FF2B5EF4-FFF2-40B4-BE49-F238E27FC236}">
                <a16:creationId xmlns:a16="http://schemas.microsoft.com/office/drawing/2014/main" id="{B8042AC0-602F-4855-8006-FCD1EA293247}"/>
              </a:ext>
            </a:extLst>
          </p:cNvPr>
          <p:cNvSpPr>
            <a:spLocks noChangeArrowheads="1"/>
          </p:cNvSpPr>
          <p:nvPr/>
        </p:nvSpPr>
        <p:spPr bwMode="auto">
          <a:xfrm>
            <a:off x="6400800" y="2819400"/>
            <a:ext cx="76200" cy="76200"/>
          </a:xfrm>
          <a:prstGeom prst="ellipse">
            <a:avLst/>
          </a:prstGeom>
          <a:solidFill>
            <a:srgbClr val="463DF5"/>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216" name="Oval 24">
            <a:extLst>
              <a:ext uri="{FF2B5EF4-FFF2-40B4-BE49-F238E27FC236}">
                <a16:creationId xmlns:a16="http://schemas.microsoft.com/office/drawing/2014/main" id="{9503E887-6FB5-4B5B-8413-F97B631F526B}"/>
              </a:ext>
            </a:extLst>
          </p:cNvPr>
          <p:cNvSpPr>
            <a:spLocks noChangeArrowheads="1"/>
          </p:cNvSpPr>
          <p:nvPr/>
        </p:nvSpPr>
        <p:spPr bwMode="auto">
          <a:xfrm>
            <a:off x="6858000" y="1600200"/>
            <a:ext cx="76200" cy="76200"/>
          </a:xfrm>
          <a:prstGeom prst="ellipse">
            <a:avLst/>
          </a:prstGeom>
          <a:solidFill>
            <a:srgbClr val="463DF5"/>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217" name="Oval 25">
            <a:extLst>
              <a:ext uri="{FF2B5EF4-FFF2-40B4-BE49-F238E27FC236}">
                <a16:creationId xmlns:a16="http://schemas.microsoft.com/office/drawing/2014/main" id="{1C60E1D4-2BE2-4C3A-B25B-8BFD82ACDF79}"/>
              </a:ext>
            </a:extLst>
          </p:cNvPr>
          <p:cNvSpPr>
            <a:spLocks noChangeArrowheads="1"/>
          </p:cNvSpPr>
          <p:nvPr/>
        </p:nvSpPr>
        <p:spPr bwMode="auto">
          <a:xfrm>
            <a:off x="2286000" y="4114800"/>
            <a:ext cx="76200" cy="76200"/>
          </a:xfrm>
          <a:prstGeom prst="ellipse">
            <a:avLst/>
          </a:prstGeom>
          <a:solidFill>
            <a:srgbClr val="463DF5"/>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218" name="Oval 26">
            <a:extLst>
              <a:ext uri="{FF2B5EF4-FFF2-40B4-BE49-F238E27FC236}">
                <a16:creationId xmlns:a16="http://schemas.microsoft.com/office/drawing/2014/main" id="{7145518D-AAD3-4C65-8F10-F7267DE2FE66}"/>
              </a:ext>
            </a:extLst>
          </p:cNvPr>
          <p:cNvSpPr>
            <a:spLocks noChangeArrowheads="1"/>
          </p:cNvSpPr>
          <p:nvPr/>
        </p:nvSpPr>
        <p:spPr bwMode="auto">
          <a:xfrm>
            <a:off x="2133600" y="4191000"/>
            <a:ext cx="76200" cy="76200"/>
          </a:xfrm>
          <a:prstGeom prst="ellipse">
            <a:avLst/>
          </a:prstGeom>
          <a:solidFill>
            <a:srgbClr val="463DF5"/>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219" name="Oval 27">
            <a:extLst>
              <a:ext uri="{FF2B5EF4-FFF2-40B4-BE49-F238E27FC236}">
                <a16:creationId xmlns:a16="http://schemas.microsoft.com/office/drawing/2014/main" id="{76E7DF5F-2C23-4C97-A276-A3FE39161436}"/>
              </a:ext>
            </a:extLst>
          </p:cNvPr>
          <p:cNvSpPr>
            <a:spLocks noChangeArrowheads="1"/>
          </p:cNvSpPr>
          <p:nvPr/>
        </p:nvSpPr>
        <p:spPr bwMode="auto">
          <a:xfrm>
            <a:off x="2362200" y="4267200"/>
            <a:ext cx="76200" cy="76200"/>
          </a:xfrm>
          <a:prstGeom prst="ellipse">
            <a:avLst/>
          </a:prstGeom>
          <a:solidFill>
            <a:srgbClr val="463DF5"/>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220" name="Oval 28">
            <a:extLst>
              <a:ext uri="{FF2B5EF4-FFF2-40B4-BE49-F238E27FC236}">
                <a16:creationId xmlns:a16="http://schemas.microsoft.com/office/drawing/2014/main" id="{B269FD6E-9646-447D-A60D-E3F672BC0DAC}"/>
              </a:ext>
            </a:extLst>
          </p:cNvPr>
          <p:cNvSpPr>
            <a:spLocks noChangeArrowheads="1"/>
          </p:cNvSpPr>
          <p:nvPr/>
        </p:nvSpPr>
        <p:spPr bwMode="auto">
          <a:xfrm>
            <a:off x="2514600" y="4191000"/>
            <a:ext cx="76200" cy="76200"/>
          </a:xfrm>
          <a:prstGeom prst="ellipse">
            <a:avLst/>
          </a:prstGeom>
          <a:solidFill>
            <a:srgbClr val="463DF5"/>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221" name="Oval 29">
            <a:extLst>
              <a:ext uri="{FF2B5EF4-FFF2-40B4-BE49-F238E27FC236}">
                <a16:creationId xmlns:a16="http://schemas.microsoft.com/office/drawing/2014/main" id="{ABBF4B40-F4D9-46EF-9B21-961304ADD6F6}"/>
              </a:ext>
            </a:extLst>
          </p:cNvPr>
          <p:cNvSpPr>
            <a:spLocks noChangeArrowheads="1"/>
          </p:cNvSpPr>
          <p:nvPr/>
        </p:nvSpPr>
        <p:spPr bwMode="auto">
          <a:xfrm>
            <a:off x="2362200" y="4114800"/>
            <a:ext cx="76200" cy="76200"/>
          </a:xfrm>
          <a:prstGeom prst="ellipse">
            <a:avLst/>
          </a:prstGeom>
          <a:solidFill>
            <a:srgbClr val="463DF5"/>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222" name="Oval 30">
            <a:extLst>
              <a:ext uri="{FF2B5EF4-FFF2-40B4-BE49-F238E27FC236}">
                <a16:creationId xmlns:a16="http://schemas.microsoft.com/office/drawing/2014/main" id="{D6007CEA-8CC4-4514-BDDC-545002C4E380}"/>
              </a:ext>
            </a:extLst>
          </p:cNvPr>
          <p:cNvSpPr>
            <a:spLocks noChangeArrowheads="1"/>
          </p:cNvSpPr>
          <p:nvPr/>
        </p:nvSpPr>
        <p:spPr bwMode="auto">
          <a:xfrm>
            <a:off x="6858000" y="4724400"/>
            <a:ext cx="76200" cy="76200"/>
          </a:xfrm>
          <a:prstGeom prst="ellipse">
            <a:avLst/>
          </a:prstGeom>
          <a:solidFill>
            <a:srgbClr val="463DF5"/>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223" name="Oval 31">
            <a:extLst>
              <a:ext uri="{FF2B5EF4-FFF2-40B4-BE49-F238E27FC236}">
                <a16:creationId xmlns:a16="http://schemas.microsoft.com/office/drawing/2014/main" id="{C693838B-FCC5-4905-83A6-44DEA761F41B}"/>
              </a:ext>
            </a:extLst>
          </p:cNvPr>
          <p:cNvSpPr>
            <a:spLocks noChangeArrowheads="1"/>
          </p:cNvSpPr>
          <p:nvPr/>
        </p:nvSpPr>
        <p:spPr bwMode="auto">
          <a:xfrm>
            <a:off x="6934200" y="4572000"/>
            <a:ext cx="76200" cy="76200"/>
          </a:xfrm>
          <a:prstGeom prst="ellipse">
            <a:avLst/>
          </a:prstGeom>
          <a:solidFill>
            <a:srgbClr val="463DF5"/>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224" name="Oval 32">
            <a:extLst>
              <a:ext uri="{FF2B5EF4-FFF2-40B4-BE49-F238E27FC236}">
                <a16:creationId xmlns:a16="http://schemas.microsoft.com/office/drawing/2014/main" id="{393075CF-D32C-42DD-809C-AE84C50C9E31}"/>
              </a:ext>
            </a:extLst>
          </p:cNvPr>
          <p:cNvSpPr>
            <a:spLocks noChangeArrowheads="1"/>
          </p:cNvSpPr>
          <p:nvPr/>
        </p:nvSpPr>
        <p:spPr bwMode="auto">
          <a:xfrm>
            <a:off x="6858000" y="4343400"/>
            <a:ext cx="76200" cy="76200"/>
          </a:xfrm>
          <a:prstGeom prst="ellipse">
            <a:avLst/>
          </a:prstGeom>
          <a:solidFill>
            <a:srgbClr val="463DF5"/>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225" name="Oval 33">
            <a:extLst>
              <a:ext uri="{FF2B5EF4-FFF2-40B4-BE49-F238E27FC236}">
                <a16:creationId xmlns:a16="http://schemas.microsoft.com/office/drawing/2014/main" id="{D664A90C-FE04-4864-B20A-A2A82F35422E}"/>
              </a:ext>
            </a:extLst>
          </p:cNvPr>
          <p:cNvSpPr>
            <a:spLocks noChangeArrowheads="1"/>
          </p:cNvSpPr>
          <p:nvPr/>
        </p:nvSpPr>
        <p:spPr bwMode="auto">
          <a:xfrm>
            <a:off x="6705600" y="4648200"/>
            <a:ext cx="76200" cy="76200"/>
          </a:xfrm>
          <a:prstGeom prst="ellipse">
            <a:avLst/>
          </a:prstGeom>
          <a:solidFill>
            <a:srgbClr val="463DF5"/>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226" name="Oval 34">
            <a:extLst>
              <a:ext uri="{FF2B5EF4-FFF2-40B4-BE49-F238E27FC236}">
                <a16:creationId xmlns:a16="http://schemas.microsoft.com/office/drawing/2014/main" id="{37214C5F-74F3-4EAC-9CBF-089FCE1CC7C6}"/>
              </a:ext>
            </a:extLst>
          </p:cNvPr>
          <p:cNvSpPr>
            <a:spLocks noChangeArrowheads="1"/>
          </p:cNvSpPr>
          <p:nvPr/>
        </p:nvSpPr>
        <p:spPr bwMode="auto">
          <a:xfrm>
            <a:off x="6629400" y="4495800"/>
            <a:ext cx="76200" cy="76200"/>
          </a:xfrm>
          <a:prstGeom prst="ellipse">
            <a:avLst/>
          </a:prstGeom>
          <a:solidFill>
            <a:srgbClr val="463DF5"/>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227" name="Oval 35">
            <a:extLst>
              <a:ext uri="{FF2B5EF4-FFF2-40B4-BE49-F238E27FC236}">
                <a16:creationId xmlns:a16="http://schemas.microsoft.com/office/drawing/2014/main" id="{EEBBCDD6-77FD-4D6C-B21B-AB771CB89273}"/>
              </a:ext>
            </a:extLst>
          </p:cNvPr>
          <p:cNvSpPr>
            <a:spLocks noChangeArrowheads="1"/>
          </p:cNvSpPr>
          <p:nvPr/>
        </p:nvSpPr>
        <p:spPr bwMode="auto">
          <a:xfrm>
            <a:off x="6705600" y="4343400"/>
            <a:ext cx="76200" cy="76200"/>
          </a:xfrm>
          <a:prstGeom prst="ellipse">
            <a:avLst/>
          </a:prstGeom>
          <a:solidFill>
            <a:srgbClr val="463DF5"/>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228" name="Text Box 36">
            <a:extLst>
              <a:ext uri="{FF2B5EF4-FFF2-40B4-BE49-F238E27FC236}">
                <a16:creationId xmlns:a16="http://schemas.microsoft.com/office/drawing/2014/main" id="{E3F817BC-6AA8-4F3C-A93D-ECD19BDCFFBD}"/>
              </a:ext>
            </a:extLst>
          </p:cNvPr>
          <p:cNvSpPr txBox="1">
            <a:spLocks noChangeArrowheads="1"/>
          </p:cNvSpPr>
          <p:nvPr/>
        </p:nvSpPr>
        <p:spPr bwMode="auto">
          <a:xfrm>
            <a:off x="1660525" y="3165475"/>
            <a:ext cx="30940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1800"/>
              <a:t>high bias, low precision</a:t>
            </a:r>
          </a:p>
        </p:txBody>
      </p:sp>
      <p:sp>
        <p:nvSpPr>
          <p:cNvPr id="8230" name="Text Box 38">
            <a:extLst>
              <a:ext uri="{FF2B5EF4-FFF2-40B4-BE49-F238E27FC236}">
                <a16:creationId xmlns:a16="http://schemas.microsoft.com/office/drawing/2014/main" id="{16F81465-DB70-453D-895B-9EC5C9AAC661}"/>
              </a:ext>
            </a:extLst>
          </p:cNvPr>
          <p:cNvSpPr txBox="1">
            <a:spLocks noChangeArrowheads="1"/>
          </p:cNvSpPr>
          <p:nvPr/>
        </p:nvSpPr>
        <p:spPr bwMode="auto">
          <a:xfrm>
            <a:off x="1219200" y="5562600"/>
            <a:ext cx="31781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1800"/>
              <a:t>high bias, high precision</a:t>
            </a:r>
          </a:p>
        </p:txBody>
      </p:sp>
      <p:sp>
        <p:nvSpPr>
          <p:cNvPr id="8231" name="Text Box 39">
            <a:extLst>
              <a:ext uri="{FF2B5EF4-FFF2-40B4-BE49-F238E27FC236}">
                <a16:creationId xmlns:a16="http://schemas.microsoft.com/office/drawing/2014/main" id="{0B811BDC-43E5-414F-A5EC-13FC410829C3}"/>
              </a:ext>
            </a:extLst>
          </p:cNvPr>
          <p:cNvSpPr txBox="1">
            <a:spLocks noChangeArrowheads="1"/>
          </p:cNvSpPr>
          <p:nvPr/>
        </p:nvSpPr>
        <p:spPr bwMode="auto">
          <a:xfrm>
            <a:off x="5334000" y="5486400"/>
            <a:ext cx="30940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1800"/>
              <a:t>low bias, high precision</a:t>
            </a:r>
          </a:p>
        </p:txBody>
      </p:sp>
      <p:sp>
        <p:nvSpPr>
          <p:cNvPr id="8236" name="Text Box 44">
            <a:extLst>
              <a:ext uri="{FF2B5EF4-FFF2-40B4-BE49-F238E27FC236}">
                <a16:creationId xmlns:a16="http://schemas.microsoft.com/office/drawing/2014/main" id="{96C36966-06A5-4EA5-AF52-1902626D66E3}"/>
              </a:ext>
            </a:extLst>
          </p:cNvPr>
          <p:cNvSpPr txBox="1">
            <a:spLocks noChangeArrowheads="1"/>
          </p:cNvSpPr>
          <p:nvPr/>
        </p:nvSpPr>
        <p:spPr bwMode="auto">
          <a:xfrm>
            <a:off x="5775325" y="3200400"/>
            <a:ext cx="3009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1800"/>
              <a:t>low bias, low precision</a:t>
            </a:r>
          </a:p>
        </p:txBody>
      </p:sp>
    </p:spTree>
    <p:extLst>
      <p:ext uri="{BB962C8B-B14F-4D97-AF65-F5344CB8AC3E}">
        <p14:creationId xmlns:p14="http://schemas.microsoft.com/office/powerpoint/2010/main" val="27224969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20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820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820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820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820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821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8209"/>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8228">
                                            <p:txEl>
                                              <p:pRg st="0" end="0"/>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8212"/>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8215"/>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8211"/>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8213"/>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8216"/>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499"/>
                                          </p:stCondLst>
                                        </p:cTn>
                                        <p:tgtEl>
                                          <p:spTgt spid="8214"/>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0" nodeType="clickEffect">
                                  <p:stCondLst>
                                    <p:cond delay="0"/>
                                  </p:stCondLst>
                                  <p:childTnLst>
                                    <p:set>
                                      <p:cBhvr>
                                        <p:cTn id="62" dur="1" fill="hold">
                                          <p:stCondLst>
                                            <p:cond delay="499"/>
                                          </p:stCondLst>
                                        </p:cTn>
                                        <p:tgtEl>
                                          <p:spTgt spid="8236">
                                            <p:txEl>
                                              <p:pRg st="0" end="0"/>
                                            </p:txEl>
                                          </p:spTgt>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grpId="0" nodeType="clickEffect">
                                  <p:stCondLst>
                                    <p:cond delay="0"/>
                                  </p:stCondLst>
                                  <p:childTnLst>
                                    <p:set>
                                      <p:cBhvr>
                                        <p:cTn id="66" dur="1" fill="hold">
                                          <p:stCondLst>
                                            <p:cond delay="499"/>
                                          </p:stCondLst>
                                        </p:cTn>
                                        <p:tgtEl>
                                          <p:spTgt spid="8220"/>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grpId="0" nodeType="clickEffect">
                                  <p:stCondLst>
                                    <p:cond delay="0"/>
                                  </p:stCondLst>
                                  <p:childTnLst>
                                    <p:set>
                                      <p:cBhvr>
                                        <p:cTn id="70" dur="1" fill="hold">
                                          <p:stCondLst>
                                            <p:cond delay="499"/>
                                          </p:stCondLst>
                                        </p:cTn>
                                        <p:tgtEl>
                                          <p:spTgt spid="8221"/>
                                        </p:tgtEl>
                                        <p:attrNameLst>
                                          <p:attrName>style.visibility</p:attrName>
                                        </p:attrNameLst>
                                      </p:cBhvr>
                                      <p:to>
                                        <p:strVal val="visible"/>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1" presetClass="entr" presetSubtype="0" fill="hold" grpId="0" nodeType="clickEffect">
                                  <p:stCondLst>
                                    <p:cond delay="0"/>
                                  </p:stCondLst>
                                  <p:childTnLst>
                                    <p:set>
                                      <p:cBhvr>
                                        <p:cTn id="74" dur="1" fill="hold">
                                          <p:stCondLst>
                                            <p:cond delay="499"/>
                                          </p:stCondLst>
                                        </p:cTn>
                                        <p:tgtEl>
                                          <p:spTgt spid="8218"/>
                                        </p:tgtEl>
                                        <p:attrNameLst>
                                          <p:attrName>style.visibility</p:attrName>
                                        </p:attrNameLst>
                                      </p:cBhvr>
                                      <p:to>
                                        <p:strVal val="visible"/>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1" presetClass="entr" presetSubtype="0" fill="hold" grpId="0" nodeType="clickEffect">
                                  <p:stCondLst>
                                    <p:cond delay="0"/>
                                  </p:stCondLst>
                                  <p:childTnLst>
                                    <p:set>
                                      <p:cBhvr>
                                        <p:cTn id="78" dur="1" fill="hold">
                                          <p:stCondLst>
                                            <p:cond delay="499"/>
                                          </p:stCondLst>
                                        </p:cTn>
                                        <p:tgtEl>
                                          <p:spTgt spid="8219"/>
                                        </p:tgtEl>
                                        <p:attrNameLst>
                                          <p:attrName>style.visibility</p:attrName>
                                        </p:attrNameLst>
                                      </p:cBhvr>
                                      <p:to>
                                        <p:strVal val="visible"/>
                                      </p:to>
                                    </p:set>
                                  </p:childTnLst>
                                </p:cTn>
                              </p:par>
                            </p:childTnLst>
                          </p:cTn>
                        </p:par>
                      </p:childTnLst>
                    </p:cTn>
                  </p:par>
                  <p:par>
                    <p:cTn id="79" fill="hold" nodeType="clickPar">
                      <p:stCondLst>
                        <p:cond delay="indefinite"/>
                      </p:stCondLst>
                      <p:childTnLst>
                        <p:par>
                          <p:cTn id="80" fill="hold" nodeType="withGroup">
                            <p:stCondLst>
                              <p:cond delay="0"/>
                            </p:stCondLst>
                            <p:childTnLst>
                              <p:par>
                                <p:cTn id="81" presetID="1" presetClass="entr" presetSubtype="0" fill="hold" grpId="0" nodeType="clickEffect">
                                  <p:stCondLst>
                                    <p:cond delay="0"/>
                                  </p:stCondLst>
                                  <p:childTnLst>
                                    <p:set>
                                      <p:cBhvr>
                                        <p:cTn id="82" dur="1" fill="hold">
                                          <p:stCondLst>
                                            <p:cond delay="499"/>
                                          </p:stCondLst>
                                        </p:cTn>
                                        <p:tgtEl>
                                          <p:spTgt spid="8217"/>
                                        </p:tgtEl>
                                        <p:attrNameLst>
                                          <p:attrName>style.visibility</p:attrName>
                                        </p:attrNameLst>
                                      </p:cBhvr>
                                      <p:to>
                                        <p:strVal val="visible"/>
                                      </p:to>
                                    </p:set>
                                  </p:childTnLst>
                                </p:cTn>
                              </p:par>
                            </p:childTnLst>
                          </p:cTn>
                        </p:par>
                      </p:childTnLst>
                    </p:cTn>
                  </p:par>
                  <p:par>
                    <p:cTn id="83" fill="hold" nodeType="clickPar">
                      <p:stCondLst>
                        <p:cond delay="indefinite"/>
                      </p:stCondLst>
                      <p:childTnLst>
                        <p:par>
                          <p:cTn id="84" fill="hold" nodeType="withGroup">
                            <p:stCondLst>
                              <p:cond delay="0"/>
                            </p:stCondLst>
                            <p:childTnLst>
                              <p:par>
                                <p:cTn id="85" presetID="1" presetClass="entr" presetSubtype="0" fill="hold" grpId="0" nodeType="clickEffect">
                                  <p:stCondLst>
                                    <p:cond delay="0"/>
                                  </p:stCondLst>
                                  <p:childTnLst>
                                    <p:set>
                                      <p:cBhvr>
                                        <p:cTn id="86" dur="1" fill="hold">
                                          <p:stCondLst>
                                            <p:cond delay="499"/>
                                          </p:stCondLst>
                                        </p:cTn>
                                        <p:tgtEl>
                                          <p:spTgt spid="8230">
                                            <p:txEl>
                                              <p:pRg st="0" end="0"/>
                                            </p:txEl>
                                          </p:spTgt>
                                        </p:tgtEl>
                                        <p:attrNameLst>
                                          <p:attrName>style.visibility</p:attrName>
                                        </p:attrNameLst>
                                      </p:cBhvr>
                                      <p:to>
                                        <p:strVal val="visible"/>
                                      </p:to>
                                    </p:set>
                                  </p:childTnLst>
                                </p:cTn>
                              </p:par>
                            </p:childTnLst>
                          </p:cTn>
                        </p:par>
                      </p:childTnLst>
                    </p:cTn>
                  </p:par>
                  <p:par>
                    <p:cTn id="87" fill="hold" nodeType="clickPar">
                      <p:stCondLst>
                        <p:cond delay="indefinite"/>
                      </p:stCondLst>
                      <p:childTnLst>
                        <p:par>
                          <p:cTn id="88" fill="hold" nodeType="withGroup">
                            <p:stCondLst>
                              <p:cond delay="0"/>
                            </p:stCondLst>
                            <p:childTnLst>
                              <p:par>
                                <p:cTn id="89" presetID="1" presetClass="entr" presetSubtype="0" fill="hold" grpId="0" nodeType="clickEffect">
                                  <p:stCondLst>
                                    <p:cond delay="0"/>
                                  </p:stCondLst>
                                  <p:childTnLst>
                                    <p:set>
                                      <p:cBhvr>
                                        <p:cTn id="90" dur="1" fill="hold">
                                          <p:stCondLst>
                                            <p:cond delay="499"/>
                                          </p:stCondLst>
                                        </p:cTn>
                                        <p:tgtEl>
                                          <p:spTgt spid="8225"/>
                                        </p:tgtEl>
                                        <p:attrNameLst>
                                          <p:attrName>style.visibility</p:attrName>
                                        </p:attrNameLst>
                                      </p:cBhvr>
                                      <p:to>
                                        <p:strVal val="visible"/>
                                      </p:to>
                                    </p:set>
                                  </p:childTnLst>
                                </p:cTn>
                              </p:par>
                            </p:childTnLst>
                          </p:cTn>
                        </p:par>
                      </p:childTnLst>
                    </p:cTn>
                  </p:par>
                  <p:par>
                    <p:cTn id="91" fill="hold" nodeType="clickPar">
                      <p:stCondLst>
                        <p:cond delay="indefinite"/>
                      </p:stCondLst>
                      <p:childTnLst>
                        <p:par>
                          <p:cTn id="92" fill="hold" nodeType="withGroup">
                            <p:stCondLst>
                              <p:cond delay="0"/>
                            </p:stCondLst>
                            <p:childTnLst>
                              <p:par>
                                <p:cTn id="93" presetID="1" presetClass="entr" presetSubtype="0" fill="hold" grpId="0" nodeType="clickEffect">
                                  <p:stCondLst>
                                    <p:cond delay="0"/>
                                  </p:stCondLst>
                                  <p:childTnLst>
                                    <p:set>
                                      <p:cBhvr>
                                        <p:cTn id="94" dur="1" fill="hold">
                                          <p:stCondLst>
                                            <p:cond delay="499"/>
                                          </p:stCondLst>
                                        </p:cTn>
                                        <p:tgtEl>
                                          <p:spTgt spid="8224"/>
                                        </p:tgtEl>
                                        <p:attrNameLst>
                                          <p:attrName>style.visibility</p:attrName>
                                        </p:attrNameLst>
                                      </p:cBhvr>
                                      <p:to>
                                        <p:strVal val="visible"/>
                                      </p:to>
                                    </p:set>
                                  </p:childTnLst>
                                </p:cTn>
                              </p:par>
                            </p:childTnLst>
                          </p:cTn>
                        </p:par>
                      </p:childTnLst>
                    </p:cTn>
                  </p:par>
                  <p:par>
                    <p:cTn id="95" fill="hold" nodeType="clickPar">
                      <p:stCondLst>
                        <p:cond delay="indefinite"/>
                      </p:stCondLst>
                      <p:childTnLst>
                        <p:par>
                          <p:cTn id="96" fill="hold" nodeType="withGroup">
                            <p:stCondLst>
                              <p:cond delay="0"/>
                            </p:stCondLst>
                            <p:childTnLst>
                              <p:par>
                                <p:cTn id="97" presetID="1" presetClass="entr" presetSubtype="0" fill="hold" grpId="0" nodeType="clickEffect">
                                  <p:stCondLst>
                                    <p:cond delay="0"/>
                                  </p:stCondLst>
                                  <p:childTnLst>
                                    <p:set>
                                      <p:cBhvr>
                                        <p:cTn id="98" dur="1" fill="hold">
                                          <p:stCondLst>
                                            <p:cond delay="499"/>
                                          </p:stCondLst>
                                        </p:cTn>
                                        <p:tgtEl>
                                          <p:spTgt spid="8227"/>
                                        </p:tgtEl>
                                        <p:attrNameLst>
                                          <p:attrName>style.visibility</p:attrName>
                                        </p:attrNameLst>
                                      </p:cBhvr>
                                      <p:to>
                                        <p:strVal val="visible"/>
                                      </p:to>
                                    </p:set>
                                  </p:childTnLst>
                                </p:cTn>
                              </p:par>
                            </p:childTnLst>
                          </p:cTn>
                        </p:par>
                      </p:childTnLst>
                    </p:cTn>
                  </p:par>
                  <p:par>
                    <p:cTn id="99" fill="hold" nodeType="clickPar">
                      <p:stCondLst>
                        <p:cond delay="indefinite"/>
                      </p:stCondLst>
                      <p:childTnLst>
                        <p:par>
                          <p:cTn id="100" fill="hold" nodeType="withGroup">
                            <p:stCondLst>
                              <p:cond delay="0"/>
                            </p:stCondLst>
                            <p:childTnLst>
                              <p:par>
                                <p:cTn id="101" presetID="1" presetClass="entr" presetSubtype="0" fill="hold" grpId="0" nodeType="clickEffect">
                                  <p:stCondLst>
                                    <p:cond delay="0"/>
                                  </p:stCondLst>
                                  <p:childTnLst>
                                    <p:set>
                                      <p:cBhvr>
                                        <p:cTn id="102" dur="1" fill="hold">
                                          <p:stCondLst>
                                            <p:cond delay="499"/>
                                          </p:stCondLst>
                                        </p:cTn>
                                        <p:tgtEl>
                                          <p:spTgt spid="8226"/>
                                        </p:tgtEl>
                                        <p:attrNameLst>
                                          <p:attrName>style.visibility</p:attrName>
                                        </p:attrNameLst>
                                      </p:cBhvr>
                                      <p:to>
                                        <p:strVal val="visible"/>
                                      </p:to>
                                    </p:se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1" presetClass="entr" presetSubtype="0" fill="hold" grpId="0" nodeType="clickEffect">
                                  <p:stCondLst>
                                    <p:cond delay="0"/>
                                  </p:stCondLst>
                                  <p:childTnLst>
                                    <p:set>
                                      <p:cBhvr>
                                        <p:cTn id="106" dur="1" fill="hold">
                                          <p:stCondLst>
                                            <p:cond delay="499"/>
                                          </p:stCondLst>
                                        </p:cTn>
                                        <p:tgtEl>
                                          <p:spTgt spid="8223"/>
                                        </p:tgtEl>
                                        <p:attrNameLst>
                                          <p:attrName>style.visibility</p:attrName>
                                        </p:attrNameLst>
                                      </p:cBhvr>
                                      <p:to>
                                        <p:strVal val="visible"/>
                                      </p:to>
                                    </p:se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1" presetClass="entr" presetSubtype="0" fill="hold" grpId="0" nodeType="clickEffect">
                                  <p:stCondLst>
                                    <p:cond delay="0"/>
                                  </p:stCondLst>
                                  <p:childTnLst>
                                    <p:set>
                                      <p:cBhvr>
                                        <p:cTn id="110" dur="1" fill="hold">
                                          <p:stCondLst>
                                            <p:cond delay="499"/>
                                          </p:stCondLst>
                                        </p:cTn>
                                        <p:tgtEl>
                                          <p:spTgt spid="8222"/>
                                        </p:tgtEl>
                                        <p:attrNameLst>
                                          <p:attrName>style.visibility</p:attrName>
                                        </p:attrNameLst>
                                      </p:cBhvr>
                                      <p:to>
                                        <p:strVal val="visible"/>
                                      </p:to>
                                    </p:se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1" presetClass="entr" presetSubtype="0" fill="hold" grpId="0" nodeType="clickEffect">
                                  <p:stCondLst>
                                    <p:cond delay="0"/>
                                  </p:stCondLst>
                                  <p:childTnLst>
                                    <p:set>
                                      <p:cBhvr>
                                        <p:cTn id="114" dur="1" fill="hold">
                                          <p:stCondLst>
                                            <p:cond delay="499"/>
                                          </p:stCondLst>
                                        </p:cTn>
                                        <p:tgtEl>
                                          <p:spTgt spid="823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4" grpId="0" animBg="1"/>
      <p:bldP spid="8205" grpId="0" animBg="1"/>
      <p:bldP spid="8206" grpId="0" animBg="1"/>
      <p:bldP spid="8207" grpId="0" animBg="1"/>
      <p:bldP spid="8208" grpId="0" animBg="1"/>
      <p:bldP spid="8209" grpId="0" animBg="1"/>
      <p:bldP spid="8210" grpId="0" animBg="1"/>
      <p:bldP spid="8211" grpId="0" animBg="1"/>
      <p:bldP spid="8212" grpId="0" animBg="1"/>
      <p:bldP spid="8213" grpId="0" animBg="1"/>
      <p:bldP spid="8214" grpId="0" animBg="1"/>
      <p:bldP spid="8215" grpId="0" animBg="1"/>
      <p:bldP spid="8216" grpId="0" animBg="1"/>
      <p:bldP spid="8217" grpId="0" animBg="1"/>
      <p:bldP spid="8218" grpId="0" animBg="1"/>
      <p:bldP spid="8219" grpId="0" animBg="1"/>
      <p:bldP spid="8220" grpId="0" animBg="1"/>
      <p:bldP spid="8221" grpId="0" animBg="1"/>
      <p:bldP spid="8222" grpId="0" animBg="1"/>
      <p:bldP spid="8223" grpId="0" animBg="1"/>
      <p:bldP spid="8224" grpId="0" animBg="1"/>
      <p:bldP spid="8225" grpId="0" animBg="1"/>
      <p:bldP spid="8226" grpId="0" animBg="1"/>
      <p:bldP spid="8227" grpId="0" animBg="1"/>
      <p:bldP spid="8228" grpId="0" build="p" autoUpdateAnimBg="0"/>
      <p:bldP spid="8230" grpId="0" build="p" autoUpdateAnimBg="0"/>
      <p:bldP spid="8231" grpId="0" build="p" autoUpdateAnimBg="0"/>
      <p:bldP spid="8236"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115E1-7B64-45AD-94A4-7ABE1BA9F7A2}"/>
              </a:ext>
            </a:extLst>
          </p:cNvPr>
          <p:cNvSpPr>
            <a:spLocks noGrp="1"/>
          </p:cNvSpPr>
          <p:nvPr>
            <p:ph type="title"/>
          </p:nvPr>
        </p:nvSpPr>
        <p:spPr/>
        <p:txBody>
          <a:bodyPr/>
          <a:lstStyle/>
          <a:p>
            <a:r>
              <a:rPr lang="en-US" dirty="0"/>
              <a:t>Recap: Sampling from finite population</a:t>
            </a:r>
          </a:p>
        </p:txBody>
      </p:sp>
      <p:sp>
        <p:nvSpPr>
          <p:cNvPr id="3" name="Content Placeholder 2">
            <a:extLst>
              <a:ext uri="{FF2B5EF4-FFF2-40B4-BE49-F238E27FC236}">
                <a16:creationId xmlns:a16="http://schemas.microsoft.com/office/drawing/2014/main" id="{CBCB461A-2585-45A4-8260-EF96D5F889E2}"/>
              </a:ext>
            </a:extLst>
          </p:cNvPr>
          <p:cNvSpPr>
            <a:spLocks noGrp="1"/>
          </p:cNvSpPr>
          <p:nvPr>
            <p:ph idx="1"/>
          </p:nvPr>
        </p:nvSpPr>
        <p:spPr/>
        <p:txBody>
          <a:bodyPr>
            <a:normAutofit fontScale="92500" lnSpcReduction="10000"/>
          </a:bodyPr>
          <a:lstStyle/>
          <a:p>
            <a:r>
              <a:rPr lang="en-US" dirty="0"/>
              <a:t>When sampling from a finite population, if the population is </a:t>
            </a:r>
            <a:r>
              <a:rPr lang="en-US" dirty="0">
                <a:solidFill>
                  <a:srgbClr val="0070C0"/>
                </a:solidFill>
              </a:rPr>
              <a:t>large</a:t>
            </a:r>
            <a:r>
              <a:rPr lang="en-US" dirty="0"/>
              <a:t> compared to the sample size, can use the same binomial procedures</a:t>
            </a:r>
          </a:p>
          <a:p>
            <a:pPr lvl="1"/>
            <a:r>
              <a:rPr lang="en-US" dirty="0">
                <a:solidFill>
                  <a:srgbClr val="0070C0"/>
                </a:solidFill>
              </a:rPr>
              <a:t>Population </a:t>
            </a:r>
            <a:r>
              <a:rPr lang="en-US" i="1" dirty="0">
                <a:solidFill>
                  <a:srgbClr val="0070C0"/>
                </a:solidFill>
              </a:rPr>
              <a:t>N</a:t>
            </a:r>
            <a:r>
              <a:rPr lang="en-US" dirty="0">
                <a:solidFill>
                  <a:srgbClr val="0070C0"/>
                </a:solidFill>
              </a:rPr>
              <a:t> &gt; 20</a:t>
            </a:r>
            <a:r>
              <a:rPr lang="en-US" dirty="0">
                <a:solidFill>
                  <a:srgbClr val="0070C0"/>
                </a:solidFill>
                <a:sym typeface="Symbol" panose="05050102010706020507" pitchFamily="18" charset="2"/>
              </a:rPr>
              <a:t></a:t>
            </a:r>
            <a:r>
              <a:rPr lang="en-US" i="1" dirty="0">
                <a:solidFill>
                  <a:srgbClr val="0070C0"/>
                </a:solidFill>
              </a:rPr>
              <a:t>n</a:t>
            </a:r>
            <a:endParaRPr lang="en-US" dirty="0">
              <a:solidFill>
                <a:srgbClr val="0070C0"/>
              </a:solidFill>
            </a:endParaRPr>
          </a:p>
          <a:p>
            <a:pPr lvl="1"/>
            <a:r>
              <a:rPr lang="en-US" dirty="0"/>
              <a:t>In which case, exact size of population and fraction sampled don’t matter! </a:t>
            </a:r>
          </a:p>
          <a:p>
            <a:pPr lvl="2"/>
            <a:r>
              <a:rPr lang="en-US" dirty="0"/>
              <a:t>(tasting soup)</a:t>
            </a:r>
          </a:p>
          <a:p>
            <a:r>
              <a:rPr lang="en-US" dirty="0"/>
              <a:t>And if the sample size is large, can use the same normal-based procedures</a:t>
            </a:r>
          </a:p>
          <a:p>
            <a:pPr lvl="1"/>
            <a:r>
              <a:rPr lang="en-US" dirty="0"/>
              <a:t>At least 10 (expected) successes and 10 (expected) failures</a:t>
            </a:r>
          </a:p>
        </p:txBody>
      </p:sp>
    </p:spTree>
    <p:extLst>
      <p:ext uri="{BB962C8B-B14F-4D97-AF65-F5344CB8AC3E}">
        <p14:creationId xmlns:p14="http://schemas.microsoft.com/office/powerpoint/2010/main" val="2372949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E1508-AC5D-430B-B4BD-792BF1A39154}"/>
              </a:ext>
            </a:extLst>
          </p:cNvPr>
          <p:cNvSpPr>
            <a:spLocks noGrp="1"/>
          </p:cNvSpPr>
          <p:nvPr>
            <p:ph type="title"/>
          </p:nvPr>
        </p:nvSpPr>
        <p:spPr/>
        <p:txBody>
          <a:bodyPr/>
          <a:lstStyle/>
          <a:p>
            <a:r>
              <a:rPr lang="en-US" dirty="0"/>
              <a:t>Recap: Population size doesn’t matter!!!</a:t>
            </a:r>
          </a:p>
        </p:txBody>
      </p:sp>
      <p:sp>
        <p:nvSpPr>
          <p:cNvPr id="3" name="Content Placeholder 2">
            <a:extLst>
              <a:ext uri="{FF2B5EF4-FFF2-40B4-BE49-F238E27FC236}">
                <a16:creationId xmlns:a16="http://schemas.microsoft.com/office/drawing/2014/main" id="{1B9ACBCB-A62F-4C88-A249-5D8A535FD589}"/>
              </a:ext>
            </a:extLst>
          </p:cNvPr>
          <p:cNvSpPr>
            <a:spLocks noGrp="1"/>
          </p:cNvSpPr>
          <p:nvPr>
            <p:ph idx="1"/>
          </p:nvPr>
        </p:nvSpPr>
        <p:spPr/>
        <p:txBody>
          <a:bodyPr/>
          <a:lstStyle/>
          <a:p>
            <a:r>
              <a:rPr lang="en-US" dirty="0"/>
              <a:t>                    n = 10</a:t>
            </a:r>
          </a:p>
        </p:txBody>
      </p:sp>
      <p:pic>
        <p:nvPicPr>
          <p:cNvPr id="5" name="Picture 4">
            <a:extLst>
              <a:ext uri="{FF2B5EF4-FFF2-40B4-BE49-F238E27FC236}">
                <a16:creationId xmlns:a16="http://schemas.microsoft.com/office/drawing/2014/main" id="{CAAF20ED-F770-4C4A-BDA4-85F1FE1B501D}"/>
              </a:ext>
            </a:extLst>
          </p:cNvPr>
          <p:cNvPicPr>
            <a:picLocks noChangeAspect="1"/>
          </p:cNvPicPr>
          <p:nvPr/>
        </p:nvPicPr>
        <p:blipFill>
          <a:blip r:embed="rId2"/>
          <a:stretch>
            <a:fillRect/>
          </a:stretch>
        </p:blipFill>
        <p:spPr>
          <a:xfrm>
            <a:off x="815451" y="1752600"/>
            <a:ext cx="2133600" cy="2090642"/>
          </a:xfrm>
          <a:prstGeom prst="rect">
            <a:avLst/>
          </a:prstGeom>
        </p:spPr>
      </p:pic>
      <p:pic>
        <p:nvPicPr>
          <p:cNvPr id="9" name="Picture 8">
            <a:extLst>
              <a:ext uri="{FF2B5EF4-FFF2-40B4-BE49-F238E27FC236}">
                <a16:creationId xmlns:a16="http://schemas.microsoft.com/office/drawing/2014/main" id="{D349C0D5-E9A6-4425-8218-AEB62E27B5DE}"/>
              </a:ext>
            </a:extLst>
          </p:cNvPr>
          <p:cNvPicPr>
            <a:picLocks noChangeAspect="1"/>
          </p:cNvPicPr>
          <p:nvPr/>
        </p:nvPicPr>
        <p:blipFill>
          <a:blip r:embed="rId3"/>
          <a:stretch>
            <a:fillRect/>
          </a:stretch>
        </p:blipFill>
        <p:spPr>
          <a:xfrm>
            <a:off x="815451" y="3981021"/>
            <a:ext cx="2638427" cy="2247844"/>
          </a:xfrm>
          <a:prstGeom prst="rect">
            <a:avLst/>
          </a:prstGeom>
        </p:spPr>
      </p:pic>
      <p:pic>
        <p:nvPicPr>
          <p:cNvPr id="13" name="Picture 12">
            <a:extLst>
              <a:ext uri="{FF2B5EF4-FFF2-40B4-BE49-F238E27FC236}">
                <a16:creationId xmlns:a16="http://schemas.microsoft.com/office/drawing/2014/main" id="{3BF446DF-C9B6-4199-97E1-7C2842CB0267}"/>
              </a:ext>
            </a:extLst>
          </p:cNvPr>
          <p:cNvPicPr>
            <a:picLocks noChangeAspect="1"/>
          </p:cNvPicPr>
          <p:nvPr/>
        </p:nvPicPr>
        <p:blipFill>
          <a:blip r:embed="rId4"/>
          <a:stretch>
            <a:fillRect/>
          </a:stretch>
        </p:blipFill>
        <p:spPr>
          <a:xfrm>
            <a:off x="4114800" y="4143089"/>
            <a:ext cx="2692886" cy="2229422"/>
          </a:xfrm>
          <a:prstGeom prst="rect">
            <a:avLst/>
          </a:prstGeom>
        </p:spPr>
      </p:pic>
      <p:pic>
        <p:nvPicPr>
          <p:cNvPr id="15" name="Picture 14">
            <a:extLst>
              <a:ext uri="{FF2B5EF4-FFF2-40B4-BE49-F238E27FC236}">
                <a16:creationId xmlns:a16="http://schemas.microsoft.com/office/drawing/2014/main" id="{0F1ED9FC-E43E-40D4-A7CF-DB26709BC3AF}"/>
              </a:ext>
            </a:extLst>
          </p:cNvPr>
          <p:cNvPicPr>
            <a:picLocks noChangeAspect="1"/>
          </p:cNvPicPr>
          <p:nvPr/>
        </p:nvPicPr>
        <p:blipFill>
          <a:blip r:embed="rId5"/>
          <a:stretch>
            <a:fillRect/>
          </a:stretch>
        </p:blipFill>
        <p:spPr>
          <a:xfrm>
            <a:off x="4191000" y="1702253"/>
            <a:ext cx="2784794" cy="2229422"/>
          </a:xfrm>
          <a:prstGeom prst="rect">
            <a:avLst/>
          </a:prstGeom>
        </p:spPr>
      </p:pic>
      <p:sp>
        <p:nvSpPr>
          <p:cNvPr id="19" name="Rectangle: Rounded Corners 18">
            <a:extLst>
              <a:ext uri="{FF2B5EF4-FFF2-40B4-BE49-F238E27FC236}">
                <a16:creationId xmlns:a16="http://schemas.microsoft.com/office/drawing/2014/main" id="{DE6C77C6-726D-4C30-BF7B-00480E61796B}"/>
              </a:ext>
            </a:extLst>
          </p:cNvPr>
          <p:cNvSpPr/>
          <p:nvPr/>
        </p:nvSpPr>
        <p:spPr>
          <a:xfrm>
            <a:off x="1219200" y="4143089"/>
            <a:ext cx="1143000" cy="124111"/>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06461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A2548-E341-B9E0-C746-199FBE4E1F99}"/>
              </a:ext>
            </a:extLst>
          </p:cNvPr>
          <p:cNvSpPr>
            <a:spLocks noGrp="1"/>
          </p:cNvSpPr>
          <p:nvPr>
            <p:ph type="title"/>
          </p:nvPr>
        </p:nvSpPr>
        <p:spPr/>
        <p:txBody>
          <a:bodyPr/>
          <a:lstStyle/>
          <a:p>
            <a:r>
              <a:rPr lang="en-US" dirty="0"/>
              <a:t>Recap</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D0B23E1B-B758-8148-762A-3A396C0E58DE}"/>
                  </a:ext>
                </a:extLst>
              </p:cNvPr>
              <p:cNvSpPr>
                <a:spLocks noGrp="1"/>
              </p:cNvSpPr>
              <p:nvPr>
                <p:ph idx="1"/>
              </p:nvPr>
            </p:nvSpPr>
            <p:spPr>
              <a:xfrm>
                <a:off x="457199" y="1600200"/>
                <a:ext cx="5620263" cy="4530725"/>
              </a:xfrm>
            </p:spPr>
            <p:txBody>
              <a:bodyPr>
                <a:normAutofit fontScale="85000" lnSpcReduction="10000"/>
              </a:bodyPr>
              <a:lstStyle/>
              <a:p>
                <a:r>
                  <a:rPr lang="en-US" dirty="0"/>
                  <a:t>Simulation of the random process (e.g., coin tossing, spinners)</a:t>
                </a:r>
              </a:p>
              <a:p>
                <a:r>
                  <a:rPr lang="en-US" dirty="0"/>
                  <a:t>Binomial: “exact” probability distribution</a:t>
                </a:r>
              </a:p>
              <a:p>
                <a:r>
                  <a:rPr lang="en-US" dirty="0"/>
                  <a:t>z-procedures: normal approximation to the binomial (CLT)</a:t>
                </a:r>
              </a:p>
              <a:p>
                <a:pPr lvl="1"/>
                <a:r>
                  <a:rPr lang="en-US" dirty="0"/>
                  <a:t>Need “large” sample size</a:t>
                </a:r>
              </a:p>
              <a:p>
                <a:pPr lvl="1"/>
                <a:r>
                  <a:rPr lang="en-US" dirty="0"/>
                  <a:t>Does come with formulas,              e.g., </a:t>
                </a:r>
                <a14:m>
                  <m:oMath xmlns:m="http://schemas.openxmlformats.org/officeDocument/2006/math">
                    <m:r>
                      <a:rPr lang="en-US" b="0" i="1" smtClean="0">
                        <a:latin typeface="Cambria Math" panose="02040503050406030204" pitchFamily="18" charset="0"/>
                      </a:rPr>
                      <m:t>𝑧</m:t>
                    </m:r>
                    <m:r>
                      <a:rPr lang="en-US" b="0" i="1" smtClean="0">
                        <a:latin typeface="Cambria Math" panose="02040503050406030204" pitchFamily="18" charset="0"/>
                      </a:rPr>
                      <m:t>=</m:t>
                    </m:r>
                    <m:f>
                      <m:fPr>
                        <m:ctrlPr>
                          <a:rPr lang="en-US" b="0" i="1" smtClean="0">
                            <a:latin typeface="Cambria Math" panose="02040503050406030204" pitchFamily="18" charset="0"/>
                          </a:rPr>
                        </m:ctrlPr>
                      </m:fPr>
                      <m:num>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𝑝</m:t>
                            </m:r>
                          </m:e>
                        </m:acc>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𝜋</m:t>
                            </m:r>
                          </m:e>
                          <m:sub>
                            <m:r>
                              <a:rPr lang="en-US" b="0" i="1" smtClean="0">
                                <a:latin typeface="Cambria Math" panose="02040503050406030204" pitchFamily="18" charset="0"/>
                              </a:rPr>
                              <m:t>0</m:t>
                            </m:r>
                          </m:sub>
                        </m:sSub>
                      </m:num>
                      <m:den>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𝜋</m:t>
                                    </m:r>
                                  </m:e>
                                  <m:sub>
                                    <m:r>
                                      <a:rPr lang="en-US" b="0" i="1" smtClean="0">
                                        <a:latin typeface="Cambria Math" panose="02040503050406030204" pitchFamily="18" charset="0"/>
                                      </a:rPr>
                                      <m:t>0</m:t>
                                    </m:r>
                                  </m:sub>
                                </m:sSub>
                                <m:d>
                                  <m:dPr>
                                    <m:ctrlPr>
                                      <a:rPr lang="en-US" i="1">
                                        <a:latin typeface="Cambria Math" panose="02040503050406030204" pitchFamily="18" charset="0"/>
                                      </a:rPr>
                                    </m:ctrlPr>
                                  </m:dPr>
                                  <m:e>
                                    <m:r>
                                      <a:rPr lang="en-US" i="1">
                                        <a:latin typeface="Cambria Math" panose="02040503050406030204" pitchFamily="18" charset="0"/>
                                      </a:rPr>
                                      <m:t>1−</m:t>
                                    </m:r>
                                    <m:sSub>
                                      <m:sSubPr>
                                        <m:ctrlPr>
                                          <a:rPr lang="en-US" i="1">
                                            <a:latin typeface="Cambria Math" panose="02040503050406030204" pitchFamily="18" charset="0"/>
                                          </a:rPr>
                                        </m:ctrlPr>
                                      </m:sSubPr>
                                      <m:e>
                                        <m:r>
                                          <a:rPr lang="en-US" i="1">
                                            <a:latin typeface="Cambria Math" panose="02040503050406030204" pitchFamily="18" charset="0"/>
                                          </a:rPr>
                                          <m:t>𝜋</m:t>
                                        </m:r>
                                      </m:e>
                                      <m:sub>
                                        <m:r>
                                          <a:rPr lang="en-US" i="1">
                                            <a:latin typeface="Cambria Math" panose="02040503050406030204" pitchFamily="18" charset="0"/>
                                          </a:rPr>
                                          <m:t>0</m:t>
                                        </m:r>
                                      </m:sub>
                                    </m:sSub>
                                  </m:e>
                                </m:d>
                              </m:num>
                              <m:den>
                                <m:r>
                                  <a:rPr lang="en-US" b="0" i="1" smtClean="0">
                                    <a:latin typeface="Cambria Math" panose="02040503050406030204" pitchFamily="18" charset="0"/>
                                  </a:rPr>
                                  <m:t>𝑛</m:t>
                                </m:r>
                              </m:den>
                            </m:f>
                          </m:e>
                        </m:rad>
                      </m:den>
                    </m:f>
                  </m:oMath>
                </a14:m>
                <a:endParaRPr lang="en-US" dirty="0"/>
              </a:p>
              <a:p>
                <a:pPr lvl="2"/>
                <a:r>
                  <a:rPr lang="en-US" dirty="0"/>
                  <a:t>Helps with “what if questions”</a:t>
                </a:r>
              </a:p>
            </p:txBody>
          </p:sp>
        </mc:Choice>
        <mc:Fallback>
          <p:sp>
            <p:nvSpPr>
              <p:cNvPr id="3" name="Content Placeholder 2">
                <a:extLst>
                  <a:ext uri="{FF2B5EF4-FFF2-40B4-BE49-F238E27FC236}">
                    <a16:creationId xmlns:a16="http://schemas.microsoft.com/office/drawing/2014/main" id="{D0B23E1B-B758-8148-762A-3A396C0E58DE}"/>
                  </a:ext>
                </a:extLst>
              </p:cNvPr>
              <p:cNvSpPr>
                <a:spLocks noGrp="1" noRot="1" noChangeAspect="1" noMove="1" noResize="1" noEditPoints="1" noAdjustHandles="1" noChangeArrowheads="1" noChangeShapeType="1" noTextEdit="1"/>
              </p:cNvSpPr>
              <p:nvPr>
                <p:ph idx="1"/>
              </p:nvPr>
            </p:nvSpPr>
            <p:spPr>
              <a:xfrm>
                <a:off x="457199" y="1600200"/>
                <a:ext cx="5620263" cy="4530725"/>
              </a:xfrm>
              <a:blipFill>
                <a:blip r:embed="rId2"/>
                <a:stretch>
                  <a:fillRect l="-434" t="-2288" r="-542" b="-1346"/>
                </a:stretch>
              </a:blipFill>
            </p:spPr>
            <p:txBody>
              <a:bodyPr/>
              <a:lstStyle/>
              <a:p>
                <a:r>
                  <a:rPr lang="en-US">
                    <a:noFill/>
                  </a:rPr>
                  <a:t> </a:t>
                </a:r>
              </a:p>
            </p:txBody>
          </p:sp>
        </mc:Fallback>
      </mc:AlternateContent>
      <p:pic>
        <p:nvPicPr>
          <p:cNvPr id="5" name="Picture 4">
            <a:extLst>
              <a:ext uri="{FF2B5EF4-FFF2-40B4-BE49-F238E27FC236}">
                <a16:creationId xmlns:a16="http://schemas.microsoft.com/office/drawing/2014/main" id="{0FE8A45F-C0A5-D143-10F4-E450171E7D4E}"/>
              </a:ext>
            </a:extLst>
          </p:cNvPr>
          <p:cNvPicPr>
            <a:picLocks noChangeAspect="1"/>
          </p:cNvPicPr>
          <p:nvPr/>
        </p:nvPicPr>
        <p:blipFill>
          <a:blip r:embed="rId3"/>
          <a:stretch>
            <a:fillRect/>
          </a:stretch>
        </p:blipFill>
        <p:spPr>
          <a:xfrm>
            <a:off x="6095999" y="1219200"/>
            <a:ext cx="2572265" cy="1481848"/>
          </a:xfrm>
          <a:prstGeom prst="rect">
            <a:avLst/>
          </a:prstGeom>
        </p:spPr>
      </p:pic>
      <p:pic>
        <p:nvPicPr>
          <p:cNvPr id="7" name="Picture 6">
            <a:extLst>
              <a:ext uri="{FF2B5EF4-FFF2-40B4-BE49-F238E27FC236}">
                <a16:creationId xmlns:a16="http://schemas.microsoft.com/office/drawing/2014/main" id="{0806F6CD-C107-A821-4AFF-2DDD3AB529C0}"/>
              </a:ext>
            </a:extLst>
          </p:cNvPr>
          <p:cNvPicPr>
            <a:picLocks noChangeAspect="1"/>
          </p:cNvPicPr>
          <p:nvPr/>
        </p:nvPicPr>
        <p:blipFill>
          <a:blip r:embed="rId4"/>
          <a:stretch>
            <a:fillRect/>
          </a:stretch>
        </p:blipFill>
        <p:spPr>
          <a:xfrm>
            <a:off x="6575536" y="2746785"/>
            <a:ext cx="1613189" cy="1543050"/>
          </a:xfrm>
          <a:prstGeom prst="rect">
            <a:avLst/>
          </a:prstGeom>
        </p:spPr>
      </p:pic>
      <p:pic>
        <p:nvPicPr>
          <p:cNvPr id="9" name="Picture 8">
            <a:extLst>
              <a:ext uri="{FF2B5EF4-FFF2-40B4-BE49-F238E27FC236}">
                <a16:creationId xmlns:a16="http://schemas.microsoft.com/office/drawing/2014/main" id="{A96EFB17-9AAB-8790-70AD-23BED10F5673}"/>
              </a:ext>
            </a:extLst>
          </p:cNvPr>
          <p:cNvPicPr>
            <a:picLocks noChangeAspect="1"/>
          </p:cNvPicPr>
          <p:nvPr/>
        </p:nvPicPr>
        <p:blipFill>
          <a:blip r:embed="rId5"/>
          <a:stretch>
            <a:fillRect/>
          </a:stretch>
        </p:blipFill>
        <p:spPr>
          <a:xfrm>
            <a:off x="6449002" y="4565221"/>
            <a:ext cx="1866256" cy="1543050"/>
          </a:xfrm>
          <a:prstGeom prst="rect">
            <a:avLst/>
          </a:prstGeom>
        </p:spPr>
      </p:pic>
    </p:spTree>
    <p:extLst>
      <p:ext uri="{BB962C8B-B14F-4D97-AF65-F5344CB8AC3E}">
        <p14:creationId xmlns:p14="http://schemas.microsoft.com/office/powerpoint/2010/main" val="3840674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553F0-F002-4229-A9B3-A33652CD98C7}"/>
              </a:ext>
            </a:extLst>
          </p:cNvPr>
          <p:cNvSpPr>
            <a:spLocks noGrp="1"/>
          </p:cNvSpPr>
          <p:nvPr>
            <p:ph type="title"/>
          </p:nvPr>
        </p:nvSpPr>
        <p:spPr/>
        <p:txBody>
          <a:bodyPr/>
          <a:lstStyle/>
          <a:p>
            <a:r>
              <a:rPr lang="en-US" dirty="0"/>
              <a:t>Investigation 1.14</a:t>
            </a:r>
          </a:p>
        </p:txBody>
      </p:sp>
      <p:sp>
        <p:nvSpPr>
          <p:cNvPr id="3" name="Content Placeholder 2">
            <a:extLst>
              <a:ext uri="{FF2B5EF4-FFF2-40B4-BE49-F238E27FC236}">
                <a16:creationId xmlns:a16="http://schemas.microsoft.com/office/drawing/2014/main" id="{8006014F-7F05-42D7-8946-7D7A98069FCE}"/>
              </a:ext>
            </a:extLst>
          </p:cNvPr>
          <p:cNvSpPr>
            <a:spLocks noGrp="1"/>
          </p:cNvSpPr>
          <p:nvPr>
            <p:ph idx="1"/>
          </p:nvPr>
        </p:nvSpPr>
        <p:spPr>
          <a:xfrm>
            <a:off x="457200" y="1565275"/>
            <a:ext cx="8229600" cy="4530725"/>
          </a:xfrm>
        </p:spPr>
        <p:txBody>
          <a:bodyPr/>
          <a:lstStyle/>
          <a:p>
            <a:r>
              <a:rPr lang="en-US" dirty="0"/>
              <a:t>Ok to use “</a:t>
            </a:r>
            <a:r>
              <a:rPr lang="en-US" i="1" dirty="0"/>
              <a:t>z</a:t>
            </a:r>
            <a:r>
              <a:rPr lang="en-US" dirty="0"/>
              <a:t>-procedures” because </a:t>
            </a:r>
          </a:p>
          <a:p>
            <a:pPr lvl="1"/>
            <a:r>
              <a:rPr lang="en-US" sz="2400" dirty="0"/>
              <a:t>population of US teens is much larger than 1771 (&gt; 20 x 1771) (so SD formula works without FPCF)</a:t>
            </a:r>
          </a:p>
          <a:p>
            <a:pPr lvl="1"/>
            <a:r>
              <a:rPr lang="en-US" sz="2400" dirty="0"/>
              <a:t>1771 is a large sample size (1771 x 0.20 = 354.2 &gt; 10)</a:t>
            </a:r>
          </a:p>
          <a:p>
            <a:r>
              <a:rPr lang="en-US" dirty="0"/>
              <a:t>Continuity correction?</a:t>
            </a:r>
          </a:p>
        </p:txBody>
      </p:sp>
      <p:pic>
        <p:nvPicPr>
          <p:cNvPr id="5" name="Picture 4">
            <a:extLst>
              <a:ext uri="{FF2B5EF4-FFF2-40B4-BE49-F238E27FC236}">
                <a16:creationId xmlns:a16="http://schemas.microsoft.com/office/drawing/2014/main" id="{99A25F3A-14A5-43FF-BDC8-9F30CB987998}"/>
              </a:ext>
            </a:extLst>
          </p:cNvPr>
          <p:cNvPicPr>
            <a:picLocks noChangeAspect="1"/>
          </p:cNvPicPr>
          <p:nvPr/>
        </p:nvPicPr>
        <p:blipFill>
          <a:blip r:embed="rId2"/>
          <a:stretch>
            <a:fillRect/>
          </a:stretch>
        </p:blipFill>
        <p:spPr>
          <a:xfrm>
            <a:off x="1295400" y="3894057"/>
            <a:ext cx="2438400" cy="2376668"/>
          </a:xfrm>
          <a:prstGeom prst="rect">
            <a:avLst/>
          </a:prstGeom>
        </p:spPr>
      </p:pic>
      <p:pic>
        <p:nvPicPr>
          <p:cNvPr id="6" name="Picture 5">
            <a:extLst>
              <a:ext uri="{FF2B5EF4-FFF2-40B4-BE49-F238E27FC236}">
                <a16:creationId xmlns:a16="http://schemas.microsoft.com/office/drawing/2014/main" id="{C84AF4E6-37A0-4C42-9D2B-CA70A8C006E1}"/>
              </a:ext>
            </a:extLst>
          </p:cNvPr>
          <p:cNvPicPr>
            <a:picLocks noChangeAspect="1"/>
          </p:cNvPicPr>
          <p:nvPr/>
        </p:nvPicPr>
        <p:blipFill>
          <a:blip r:embed="rId3"/>
          <a:stretch>
            <a:fillRect/>
          </a:stretch>
        </p:blipFill>
        <p:spPr>
          <a:xfrm>
            <a:off x="4800600" y="3886200"/>
            <a:ext cx="2583047" cy="2376669"/>
          </a:xfrm>
          <a:prstGeom prst="rect">
            <a:avLst/>
          </a:prstGeom>
        </p:spPr>
      </p:pic>
      <p:cxnSp>
        <p:nvCxnSpPr>
          <p:cNvPr id="8" name="Straight Arrow Connector 7">
            <a:extLst>
              <a:ext uri="{FF2B5EF4-FFF2-40B4-BE49-F238E27FC236}">
                <a16:creationId xmlns:a16="http://schemas.microsoft.com/office/drawing/2014/main" id="{94792866-1A21-4B4C-A743-909D10BC056E}"/>
              </a:ext>
            </a:extLst>
          </p:cNvPr>
          <p:cNvCxnSpPr/>
          <p:nvPr/>
        </p:nvCxnSpPr>
        <p:spPr>
          <a:xfrm>
            <a:off x="2133600" y="4033938"/>
            <a:ext cx="1524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0AACCAD8-344F-46CD-8D6F-90982A1A035C}"/>
              </a:ext>
            </a:extLst>
          </p:cNvPr>
          <p:cNvCxnSpPr>
            <a:cxnSpLocks/>
          </p:cNvCxnSpPr>
          <p:nvPr/>
        </p:nvCxnSpPr>
        <p:spPr>
          <a:xfrm flipH="1">
            <a:off x="2590800" y="4033938"/>
            <a:ext cx="1524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E1D4B96-3BA9-4BD3-AAD7-2063CF87584C}"/>
              </a:ext>
            </a:extLst>
          </p:cNvPr>
          <p:cNvCxnSpPr>
            <a:cxnSpLocks/>
          </p:cNvCxnSpPr>
          <p:nvPr/>
        </p:nvCxnSpPr>
        <p:spPr>
          <a:xfrm>
            <a:off x="2165412" y="4719738"/>
            <a:ext cx="0" cy="600723"/>
          </a:xfrm>
          <a:prstGeom prst="line">
            <a:avLst/>
          </a:prstGeom>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4272863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553F0-F002-4229-A9B3-A33652CD98C7}"/>
              </a:ext>
            </a:extLst>
          </p:cNvPr>
          <p:cNvSpPr>
            <a:spLocks noGrp="1"/>
          </p:cNvSpPr>
          <p:nvPr>
            <p:ph type="title"/>
          </p:nvPr>
        </p:nvSpPr>
        <p:spPr/>
        <p:txBody>
          <a:bodyPr/>
          <a:lstStyle/>
          <a:p>
            <a:r>
              <a:rPr lang="en-US" dirty="0"/>
              <a:t>Investigation 1.14</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006014F-7F05-42D7-8946-7D7A98069FCE}"/>
                  </a:ext>
                </a:extLst>
              </p:cNvPr>
              <p:cNvSpPr>
                <a:spLocks noGrp="1"/>
              </p:cNvSpPr>
              <p:nvPr>
                <p:ph idx="1"/>
              </p:nvPr>
            </p:nvSpPr>
            <p:spPr/>
            <p:txBody>
              <a:bodyPr>
                <a:normAutofit lnSpcReduction="10000"/>
              </a:bodyPr>
              <a:lstStyle/>
              <a:p>
                <a:r>
                  <a:rPr lang="en-US" dirty="0"/>
                  <a:t>Two-sided p-value = .2079</a:t>
                </a:r>
              </a:p>
              <a:p>
                <a:pPr lvl="1"/>
                <a:r>
                  <a:rPr lang="en-US" dirty="0">
                    <a:solidFill>
                      <a:srgbClr val="0070C0"/>
                    </a:solidFill>
                  </a:rPr>
                  <a:t>Interpretation</a:t>
                </a:r>
                <a:r>
                  <a:rPr lang="en-US" dirty="0"/>
                  <a:t>: 20.8% of random samples of 1,771 teens from this population would have </a:t>
                </a:r>
                <a14:m>
                  <m:oMath xmlns:m="http://schemas.openxmlformats.org/officeDocument/2006/math">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𝑝</m:t>
                        </m:r>
                      </m:e>
                    </m:acc>
                    <m:r>
                      <a:rPr lang="en-US" b="0" i="1" dirty="0" smtClean="0">
                        <a:latin typeface="Cambria Math" panose="02040503050406030204" pitchFamily="18" charset="0"/>
                      </a:rPr>
                      <m:t>≤.118 </m:t>
                    </m:r>
                    <m:r>
                      <a:rPr lang="en-US" b="0" i="1" dirty="0" smtClean="0">
                        <a:latin typeface="Cambria Math" panose="02040503050406030204" pitchFamily="18" charset="0"/>
                      </a:rPr>
                      <m:t>𝑜𝑟</m:t>
                    </m:r>
                    <m:r>
                      <a:rPr lang="en-US" b="0" i="1" dirty="0" smtClean="0">
                        <a:latin typeface="Cambria Math" panose="02040503050406030204" pitchFamily="18" charset="0"/>
                      </a:rPr>
                      <m:t> </m:t>
                    </m:r>
                    <m:acc>
                      <m:accPr>
                        <m:chr m:val="̂"/>
                        <m:ctrlPr>
                          <a:rPr lang="en-US" b="0" i="1" dirty="0" smtClean="0">
                            <a:latin typeface="Cambria Math" panose="02040503050406030204" pitchFamily="18" charset="0"/>
                          </a:rPr>
                        </m:ctrlPr>
                      </m:accPr>
                      <m:e>
                        <m:r>
                          <a:rPr lang="en-US" b="0" i="1" dirty="0" smtClean="0">
                            <a:latin typeface="Cambria Math" panose="02040503050406030204" pitchFamily="18" charset="0"/>
                          </a:rPr>
                          <m:t>𝑝</m:t>
                        </m:r>
                      </m:e>
                    </m:acc>
                    <m:r>
                      <a:rPr lang="en-US" b="0" i="1" dirty="0" smtClean="0">
                        <a:latin typeface="Cambria Math" panose="02040503050406030204" pitchFamily="18" charset="0"/>
                      </a:rPr>
                      <m:t>≥.282</m:t>
                    </m:r>
                  </m:oMath>
                </a14:m>
                <a:r>
                  <a:rPr lang="en-US" dirty="0"/>
                  <a:t> </a:t>
                </a:r>
                <a:r>
                  <a:rPr lang="en-US" dirty="0">
                    <a:solidFill>
                      <a:srgbClr val="0070C0"/>
                    </a:solidFill>
                  </a:rPr>
                  <a:t>if 20% </a:t>
                </a:r>
                <a:r>
                  <a:rPr lang="en-US" dirty="0"/>
                  <a:t>of all teens had some level of hearing loss  </a:t>
                </a:r>
              </a:p>
              <a:p>
                <a:pPr lvl="1"/>
                <a:r>
                  <a:rPr lang="en-US" dirty="0">
                    <a:solidFill>
                      <a:srgbClr val="0070C0"/>
                    </a:solidFill>
                  </a:rPr>
                  <a:t>Evaluation:</a:t>
                </a:r>
                <a:r>
                  <a:rPr lang="en-US" dirty="0"/>
                  <a:t> The p-value is not small (e.g., .2079 &gt; 0.05). </a:t>
                </a:r>
                <a:endParaRPr lang="en-US" dirty="0">
                  <a:solidFill>
                    <a:srgbClr val="0070C0"/>
                  </a:solidFill>
                </a:endParaRPr>
              </a:p>
              <a:p>
                <a:pPr lvl="1"/>
                <a:r>
                  <a:rPr lang="en-US" dirty="0">
                    <a:solidFill>
                      <a:srgbClr val="0070C0"/>
                    </a:solidFill>
                  </a:rPr>
                  <a:t>Conclusion</a:t>
                </a:r>
                <a:r>
                  <a:rPr lang="en-US" dirty="0"/>
                  <a:t>: We do not have convincing evidence against </a:t>
                </a:r>
                <a:r>
                  <a:rPr lang="en-US" dirty="0">
                    <a:latin typeface="Symbol" panose="05050102010706020507" pitchFamily="18" charset="2"/>
                  </a:rPr>
                  <a:t>p</a:t>
                </a:r>
                <a:r>
                  <a:rPr lang="en-US" dirty="0"/>
                  <a:t> = 0.20 and in favor of </a:t>
                </a:r>
                <a:r>
                  <a:rPr lang="en-US" dirty="0">
                    <a:latin typeface="Symbol" panose="05050102010706020507" pitchFamily="18" charset="2"/>
                  </a:rPr>
                  <a:t>p</a:t>
                </a:r>
                <a:r>
                  <a:rPr lang="en-US" dirty="0"/>
                  <a:t> </a:t>
                </a:r>
                <a14:m>
                  <m:oMath xmlns:m="http://schemas.openxmlformats.org/officeDocument/2006/math">
                    <m:r>
                      <a:rPr lang="en-US" b="0" i="1" smtClean="0">
                        <a:latin typeface="Cambria Math" panose="02040503050406030204" pitchFamily="18" charset="0"/>
                      </a:rPr>
                      <m:t>≠</m:t>
                    </m:r>
                  </m:oMath>
                </a14:m>
                <a:r>
                  <a:rPr lang="en-US" dirty="0"/>
                  <a:t> 0.20 </a:t>
                </a:r>
                <a:r>
                  <a:rPr lang="en-US" dirty="0">
                    <a:solidFill>
                      <a:srgbClr val="0070C0"/>
                    </a:solidFill>
                  </a:rPr>
                  <a:t>because</a:t>
                </a:r>
                <a:r>
                  <a:rPr lang="en-US" dirty="0"/>
                  <a:t> our p-value is not small. It is plausible that 20% of US teens have some level of hearing loss (2010).</a:t>
                </a:r>
              </a:p>
            </p:txBody>
          </p:sp>
        </mc:Choice>
        <mc:Fallback xmlns="">
          <p:sp>
            <p:nvSpPr>
              <p:cNvPr id="3" name="Content Placeholder 2">
                <a:extLst>
                  <a:ext uri="{FF2B5EF4-FFF2-40B4-BE49-F238E27FC236}">
                    <a16:creationId xmlns:a16="http://schemas.microsoft.com/office/drawing/2014/main" id="{8006014F-7F05-42D7-8946-7D7A98069FCE}"/>
                  </a:ext>
                </a:extLst>
              </p:cNvPr>
              <p:cNvSpPr>
                <a:spLocks noGrp="1" noRot="1" noChangeAspect="1" noMove="1" noResize="1" noEditPoints="1" noAdjustHandles="1" noChangeArrowheads="1" noChangeShapeType="1" noTextEdit="1"/>
              </p:cNvSpPr>
              <p:nvPr>
                <p:ph idx="1"/>
              </p:nvPr>
            </p:nvSpPr>
            <p:spPr>
              <a:blipFill>
                <a:blip r:embed="rId2"/>
                <a:stretch>
                  <a:fillRect l="-593" t="-2826" r="-2222"/>
                </a:stretch>
              </a:blipFill>
            </p:spPr>
            <p:txBody>
              <a:bodyPr/>
              <a:lstStyle/>
              <a:p>
                <a:r>
                  <a:rPr lang="en-US">
                    <a:noFill/>
                  </a:rPr>
                  <a:t> </a:t>
                </a:r>
              </a:p>
            </p:txBody>
          </p:sp>
        </mc:Fallback>
      </mc:AlternateContent>
      <p:pic>
        <p:nvPicPr>
          <p:cNvPr id="5" name="Picture 4">
            <a:extLst>
              <a:ext uri="{FF2B5EF4-FFF2-40B4-BE49-F238E27FC236}">
                <a16:creationId xmlns:a16="http://schemas.microsoft.com/office/drawing/2014/main" id="{99A25F3A-14A5-43FF-BDC8-9F30CB987998}"/>
              </a:ext>
            </a:extLst>
          </p:cNvPr>
          <p:cNvPicPr>
            <a:picLocks noChangeAspect="1"/>
          </p:cNvPicPr>
          <p:nvPr/>
        </p:nvPicPr>
        <p:blipFill>
          <a:blip r:embed="rId3"/>
          <a:stretch>
            <a:fillRect/>
          </a:stretch>
        </p:blipFill>
        <p:spPr>
          <a:xfrm>
            <a:off x="6781800" y="152401"/>
            <a:ext cx="1905000" cy="1856772"/>
          </a:xfrm>
          <a:prstGeom prst="rect">
            <a:avLst/>
          </a:prstGeom>
        </p:spPr>
      </p:pic>
    </p:spTree>
    <p:extLst>
      <p:ext uri="{BB962C8B-B14F-4D97-AF65-F5344CB8AC3E}">
        <p14:creationId xmlns:p14="http://schemas.microsoft.com/office/powerpoint/2010/main" val="387429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553F0-F002-4229-A9B3-A33652CD98C7}"/>
              </a:ext>
            </a:extLst>
          </p:cNvPr>
          <p:cNvSpPr>
            <a:spLocks noGrp="1"/>
          </p:cNvSpPr>
          <p:nvPr>
            <p:ph type="title"/>
          </p:nvPr>
        </p:nvSpPr>
        <p:spPr/>
        <p:txBody>
          <a:bodyPr/>
          <a:lstStyle/>
          <a:p>
            <a:r>
              <a:rPr lang="en-US" dirty="0"/>
              <a:t>Investigation 1.14</a:t>
            </a:r>
          </a:p>
        </p:txBody>
      </p:sp>
      <p:sp>
        <p:nvSpPr>
          <p:cNvPr id="3" name="Content Placeholder 2">
            <a:extLst>
              <a:ext uri="{FF2B5EF4-FFF2-40B4-BE49-F238E27FC236}">
                <a16:creationId xmlns:a16="http://schemas.microsoft.com/office/drawing/2014/main" id="{8006014F-7F05-42D7-8946-7D7A98069FCE}"/>
              </a:ext>
            </a:extLst>
          </p:cNvPr>
          <p:cNvSpPr>
            <a:spLocks noGrp="1"/>
          </p:cNvSpPr>
          <p:nvPr>
            <p:ph idx="1"/>
          </p:nvPr>
        </p:nvSpPr>
        <p:spPr>
          <a:xfrm>
            <a:off x="457200" y="1600200"/>
            <a:ext cx="7924800" cy="4530725"/>
          </a:xfrm>
        </p:spPr>
        <p:txBody>
          <a:bodyPr>
            <a:normAutofit lnSpcReduction="10000"/>
          </a:bodyPr>
          <a:lstStyle/>
          <a:p>
            <a:r>
              <a:rPr lang="en-US" dirty="0"/>
              <a:t>95% confidence interval (.1698, .2062)</a:t>
            </a:r>
          </a:p>
          <a:p>
            <a:pPr lvl="1"/>
            <a:r>
              <a:rPr lang="en-US" dirty="0"/>
              <a:t>All 3 methods will give very similar results</a:t>
            </a:r>
          </a:p>
          <a:p>
            <a:pPr lvl="1"/>
            <a:r>
              <a:rPr lang="en-US" dirty="0"/>
              <a:t>Interpretation of </a:t>
            </a:r>
            <a:r>
              <a:rPr lang="en-US" dirty="0">
                <a:solidFill>
                  <a:srgbClr val="0070C0"/>
                </a:solidFill>
              </a:rPr>
              <a:t>interval</a:t>
            </a:r>
            <a:r>
              <a:rPr lang="en-US" dirty="0"/>
              <a:t>: I’m 95% </a:t>
            </a:r>
            <a:r>
              <a:rPr lang="en-US" dirty="0">
                <a:solidFill>
                  <a:srgbClr val="0070C0"/>
                </a:solidFill>
              </a:rPr>
              <a:t>confident</a:t>
            </a:r>
            <a:r>
              <a:rPr lang="en-US" dirty="0"/>
              <a:t> that between 17.1% and 20.7% of all US teens have some level of hearing loss.</a:t>
            </a:r>
          </a:p>
          <a:p>
            <a:pPr lvl="2"/>
            <a:r>
              <a:rPr lang="en-US" dirty="0"/>
              <a:t>Note: consistent with failing to reject H</a:t>
            </a:r>
            <a:r>
              <a:rPr lang="en-US" baseline="-25000" dirty="0"/>
              <a:t>0</a:t>
            </a:r>
            <a:r>
              <a:rPr lang="en-US" dirty="0"/>
              <a:t>: </a:t>
            </a:r>
            <a:r>
              <a:rPr lang="en-US" dirty="0">
                <a:latin typeface="Symbol" panose="05050102010706020507" pitchFamily="18" charset="2"/>
              </a:rPr>
              <a:t>p</a:t>
            </a:r>
            <a:r>
              <a:rPr lang="en-US" dirty="0"/>
              <a:t> = 0.20</a:t>
            </a:r>
          </a:p>
          <a:p>
            <a:pPr lvl="1"/>
            <a:r>
              <a:rPr lang="en-US" dirty="0"/>
              <a:t>Interpretation of </a:t>
            </a:r>
            <a:r>
              <a:rPr lang="en-US" dirty="0">
                <a:solidFill>
                  <a:srgbClr val="0070C0"/>
                </a:solidFill>
              </a:rPr>
              <a:t>level</a:t>
            </a:r>
            <a:r>
              <a:rPr lang="en-US" dirty="0"/>
              <a:t>: If this process was used in lots of samples from the same population, in the long run 95% of the created intervals would capture the actual population proportion of US teens with hearing loss</a:t>
            </a:r>
          </a:p>
        </p:txBody>
      </p:sp>
      <p:pic>
        <p:nvPicPr>
          <p:cNvPr id="11" name="Picture 10">
            <a:extLst>
              <a:ext uri="{FF2B5EF4-FFF2-40B4-BE49-F238E27FC236}">
                <a16:creationId xmlns:a16="http://schemas.microsoft.com/office/drawing/2014/main" id="{F9AC2DAD-A381-4040-902B-716FB9324E0F}"/>
              </a:ext>
            </a:extLst>
          </p:cNvPr>
          <p:cNvPicPr>
            <a:picLocks noChangeAspect="1"/>
          </p:cNvPicPr>
          <p:nvPr/>
        </p:nvPicPr>
        <p:blipFill>
          <a:blip r:embed="rId2"/>
          <a:stretch>
            <a:fillRect/>
          </a:stretch>
        </p:blipFill>
        <p:spPr>
          <a:xfrm>
            <a:off x="8229600" y="3657600"/>
            <a:ext cx="685800" cy="2844998"/>
          </a:xfrm>
          <a:prstGeom prst="rect">
            <a:avLst/>
          </a:prstGeom>
        </p:spPr>
      </p:pic>
    </p:spTree>
    <p:extLst>
      <p:ext uri="{BB962C8B-B14F-4D97-AF65-F5344CB8AC3E}">
        <p14:creationId xmlns:p14="http://schemas.microsoft.com/office/powerpoint/2010/main" val="2047662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Default Them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45659</TotalTime>
  <Words>1758</Words>
  <Application>Microsoft Office PowerPoint</Application>
  <PresentationFormat>On-screen Show (4:3)</PresentationFormat>
  <Paragraphs>181</Paragraphs>
  <Slides>26</Slides>
  <Notes>1</Notes>
  <HiddenSlides>2</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Calibri</vt:lpstr>
      <vt:lpstr>Cambria Math</vt:lpstr>
      <vt:lpstr>Garamond</vt:lpstr>
      <vt:lpstr>Lato Extended</vt:lpstr>
      <vt:lpstr>Symbol</vt:lpstr>
      <vt:lpstr>Wingdings</vt:lpstr>
      <vt:lpstr>Default Theme</vt:lpstr>
      <vt:lpstr>Stat 301 – Day 14</vt:lpstr>
      <vt:lpstr>Announcements</vt:lpstr>
      <vt:lpstr>Recap: Bias vs. Precision</vt:lpstr>
      <vt:lpstr>Recap: Sampling from finite population</vt:lpstr>
      <vt:lpstr>Recap: Population size doesn’t matter!!!</vt:lpstr>
      <vt:lpstr>Recap</vt:lpstr>
      <vt:lpstr>Investigation 1.14</vt:lpstr>
      <vt:lpstr>Investigation 1.14</vt:lpstr>
      <vt:lpstr>Investigation 1.14</vt:lpstr>
      <vt:lpstr>Investigation 1.16: Literary Digest</vt:lpstr>
      <vt:lpstr>Also keep in mind – “Nonsampling errors”</vt:lpstr>
      <vt:lpstr>Investigation 1.18</vt:lpstr>
      <vt:lpstr>Investigation 1.17 </vt:lpstr>
      <vt:lpstr>Statistical vs. Practical Significance</vt:lpstr>
      <vt:lpstr>Example: Voter Turnout </vt:lpstr>
      <vt:lpstr>Example: Voter Turnout</vt:lpstr>
      <vt:lpstr>Exam 1</vt:lpstr>
      <vt:lpstr>Types of problems</vt:lpstr>
      <vt:lpstr>Study Advice</vt:lpstr>
      <vt:lpstr>Study Advice, cont.</vt:lpstr>
      <vt:lpstr>Test-taking Advice</vt:lpstr>
      <vt:lpstr>Terminology cautions</vt:lpstr>
      <vt:lpstr>Big Picture</vt:lpstr>
      <vt:lpstr>Big Picture</vt:lpstr>
      <vt:lpstr>Binomial process</vt:lpstr>
      <vt:lpstr>Confidence intervals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 301 – Day 6</dc:title>
  <dc:creator>ITS/CSS</dc:creator>
  <cp:lastModifiedBy>Beth L. Chance</cp:lastModifiedBy>
  <cp:revision>149</cp:revision>
  <cp:lastPrinted>2015-01-13T19:03:38Z</cp:lastPrinted>
  <dcterms:created xsi:type="dcterms:W3CDTF">2011-09-27T02:36:13Z</dcterms:created>
  <dcterms:modified xsi:type="dcterms:W3CDTF">2024-02-01T20:06:45Z</dcterms:modified>
</cp:coreProperties>
</file>