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7"/>
  </p:notesMasterIdLst>
  <p:handoutMasterIdLst>
    <p:handoutMasterId r:id="rId28"/>
  </p:handoutMasterIdLst>
  <p:sldIdLst>
    <p:sldId id="256" r:id="rId2"/>
    <p:sldId id="377" r:id="rId3"/>
    <p:sldId id="375" r:id="rId4"/>
    <p:sldId id="384" r:id="rId5"/>
    <p:sldId id="376" r:id="rId6"/>
    <p:sldId id="356" r:id="rId7"/>
    <p:sldId id="385" r:id="rId8"/>
    <p:sldId id="386" r:id="rId9"/>
    <p:sldId id="359" r:id="rId10"/>
    <p:sldId id="387" r:id="rId11"/>
    <p:sldId id="388" r:id="rId12"/>
    <p:sldId id="389" r:id="rId13"/>
    <p:sldId id="380" r:id="rId14"/>
    <p:sldId id="360" r:id="rId15"/>
    <p:sldId id="361" r:id="rId16"/>
    <p:sldId id="371" r:id="rId17"/>
    <p:sldId id="390" r:id="rId18"/>
    <p:sldId id="372" r:id="rId19"/>
    <p:sldId id="381" r:id="rId20"/>
    <p:sldId id="379" r:id="rId21"/>
    <p:sldId id="366" r:id="rId22"/>
    <p:sldId id="327" r:id="rId23"/>
    <p:sldId id="367" r:id="rId24"/>
    <p:sldId id="330" r:id="rId25"/>
    <p:sldId id="368" r:id="rId26"/>
  </p:sldIdLst>
  <p:sldSz cx="9144000" cy="6858000" type="screen4x3"/>
  <p:notesSz cx="6954838" cy="93091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9" autoAdjust="0"/>
    <p:restoredTop sz="94434" autoAdjust="0"/>
  </p:normalViewPr>
  <p:slideViewPr>
    <p:cSldViewPr>
      <p:cViewPr varScale="1">
        <p:scale>
          <a:sx n="123" d="100"/>
          <a:sy n="123" d="100"/>
        </p:scale>
        <p:origin x="378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51CE495-01F1-4F36-3E42-353EABF2234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075" cy="465138"/>
          </a:xfrm>
          <a:prstGeom prst="rect">
            <a:avLst/>
          </a:prstGeom>
        </p:spPr>
        <p:txBody>
          <a:bodyPr vert="horz" lIns="92053" tIns="46026" rIns="92053" bIns="46026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BF5218-F8E4-C211-D2CA-284585DFDD9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40175" y="0"/>
            <a:ext cx="3013075" cy="465138"/>
          </a:xfrm>
          <a:prstGeom prst="rect">
            <a:avLst/>
          </a:prstGeom>
        </p:spPr>
        <p:txBody>
          <a:bodyPr vert="horz" lIns="92053" tIns="46026" rIns="92053" bIns="46026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14EC03AF-BE07-44E0-B81D-492F5584CDA7}" type="datetimeFigureOut">
              <a:rPr lang="en-US"/>
              <a:pPr>
                <a:defRPr/>
              </a:pPr>
              <a:t>1/30/2024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CF4D84-F6DE-72A0-E9DF-1855E5B2048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13075" cy="465138"/>
          </a:xfrm>
          <a:prstGeom prst="rect">
            <a:avLst/>
          </a:prstGeom>
        </p:spPr>
        <p:txBody>
          <a:bodyPr vert="horz" lIns="92053" tIns="46026" rIns="92053" bIns="46026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CC0F34-BEB5-A804-24B7-CB5F371C48F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40175" y="8842375"/>
            <a:ext cx="3013075" cy="465138"/>
          </a:xfrm>
          <a:prstGeom prst="rect">
            <a:avLst/>
          </a:prstGeom>
        </p:spPr>
        <p:txBody>
          <a:bodyPr vert="horz" wrap="square" lIns="92053" tIns="46026" rIns="92053" bIns="4602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3B5CA27-1738-402D-83DE-752D6A8A17F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23A8096-7F21-25FA-C4C4-A1256DAF5B5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075" cy="465138"/>
          </a:xfrm>
          <a:prstGeom prst="rect">
            <a:avLst/>
          </a:prstGeom>
        </p:spPr>
        <p:txBody>
          <a:bodyPr vert="horz" lIns="92053" tIns="46026" rIns="92053" bIns="46026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8C9693E-E7F0-8B64-18ED-D6EA4DA28274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40175" y="0"/>
            <a:ext cx="3013075" cy="465138"/>
          </a:xfrm>
          <a:prstGeom prst="rect">
            <a:avLst/>
          </a:prstGeom>
        </p:spPr>
        <p:txBody>
          <a:bodyPr vert="horz" lIns="92053" tIns="46026" rIns="92053" bIns="46026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3778246F-F0CA-478F-9BFB-97216661BB1D}" type="datetimeFigureOut">
              <a:rPr lang="en-US"/>
              <a:pPr>
                <a:defRPr/>
              </a:pPr>
              <a:t>1/30/2024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DEFEE28F-473F-8F46-1D67-D7349E175B0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698500"/>
            <a:ext cx="4656138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53" tIns="46026" rIns="92053" bIns="46026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9FD598DD-DECE-B979-3729-D82D0F8A14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95325" y="4422775"/>
            <a:ext cx="5564188" cy="4187825"/>
          </a:xfrm>
          <a:prstGeom prst="rect">
            <a:avLst/>
          </a:prstGeom>
        </p:spPr>
        <p:txBody>
          <a:bodyPr vert="horz" lIns="92053" tIns="46026" rIns="92053" bIns="46026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004D8C-C805-562C-CBAF-DFCC4F65ABA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13075" cy="465138"/>
          </a:xfrm>
          <a:prstGeom prst="rect">
            <a:avLst/>
          </a:prstGeom>
        </p:spPr>
        <p:txBody>
          <a:bodyPr vert="horz" lIns="92053" tIns="46026" rIns="92053" bIns="46026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C324CF-F76B-1E3A-4341-D71E14DB55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40175" y="8842375"/>
            <a:ext cx="3013075" cy="465138"/>
          </a:xfrm>
          <a:prstGeom prst="rect">
            <a:avLst/>
          </a:prstGeom>
        </p:spPr>
        <p:txBody>
          <a:bodyPr vert="horz" wrap="square" lIns="92053" tIns="46026" rIns="92053" bIns="4602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C228D93C-39D0-4AE1-B9D9-3BFE2C15C20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7">
            <a:extLst>
              <a:ext uri="{FF2B5EF4-FFF2-40B4-BE49-F238E27FC236}">
                <a16:creationId xmlns:a16="http://schemas.microsoft.com/office/drawing/2014/main" id="{056F6303-C0BA-EBD1-A6DF-F44F9E0FF3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2147483646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Line 8">
            <a:extLst>
              <a:ext uri="{FF2B5EF4-FFF2-40B4-BE49-F238E27FC236}">
                <a16:creationId xmlns:a16="http://schemas.microsoft.com/office/drawing/2014/main" id="{70D2CCBC-6991-FC33-2128-E3A19A1CF0C9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39D7195-AE45-7897-0B92-014488018CC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F69BCAD-14C5-6738-9F9B-7EBFF0DEC3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F916C6D-4BC2-50ED-DBE3-1C1E6B433E3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38BE89-7489-4BA8-9132-4CD462F693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5383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16F267A-4890-6F6E-E460-BE9B703932A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DB98CEA-185F-C5DB-BEA4-A9219B48A5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87F282A-970F-0E8D-A709-46BC2075AA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B25CDA-76D4-47CD-AB73-1491877E42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0521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C8E9F1B-B366-4C65-05EA-D5A01A451BF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C462BCA-E911-04E5-2F53-B73F701357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73DDB4E-3EC1-FD30-1173-0B3AFDB60D3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B3772A-BF5B-4A80-9D32-212BA1148B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206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CA3F652-3A55-DF00-709C-119D6B29C8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CE57689-25D6-AE3F-576E-6AC8139B0A3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4380E1C-E29E-3735-109C-D77125F566F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67390B-E194-4961-B497-2E25E0C6B6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5022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D6E73D7-DC29-E55C-63E3-398A9531990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28A06E3-E0E9-C340-7120-79C166AECD4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954E9CC-FE86-7D64-25DD-DCAFBCE40BB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D13A4F-3586-4195-8352-F39AB85526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27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35B50F9-944D-6657-8920-F73E5B73658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861BE31-6AAE-3522-BC7A-09DD3AF973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82A50EE-8528-0156-E80E-16C113B97EF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40B2FA-E7C9-46A4-8564-984207CEB3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1870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AAEDA40-0F6F-A398-8E5F-E47AF6FC9DC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80A908B-32F7-CF5E-C84E-E9676B82A0D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74BB447-1A2B-33CD-68EF-8DDC094F93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59E3FF-0CD7-4617-B1E6-8686C0E069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1107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AA32C3E-6ADB-3CA6-5C7F-0E02D09B262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61962EC-C5F6-7221-2FA9-897D446B446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AB24DED-4BFE-E9B4-4EC8-1188D7986C1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20DDDB-9A88-4051-A9D2-D306498EFB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4278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90E54D8-504F-54F3-580C-44289248CB8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DE92B1B-E3A0-AD99-3833-D40D545D5B2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794B689-7162-8799-D192-F8EB5ADF46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BA4F45-8738-41AB-82A4-3CAABD8DD5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6203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AEC4DE7-8838-0721-DA82-623F219E290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D263B2C-7176-7122-3160-4D6C9D90109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BF5D6B2-583D-C4C5-9C99-DAEE2ADC525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60E245-4F9B-4BE3-9B39-D0CE33A644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5298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4561A11-0638-E39F-2395-0945D7B03E3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1088EF7-A0BB-A5CE-405B-A0FADB0E502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0B594EA-5A6D-3D92-B6B8-44F8C7F818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1D6E49-3256-4386-816D-0A4B8BE83F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5395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F920D3C-5542-FAEB-33F9-A3D584846C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37CE280D-7425-8384-8651-ED52D39C47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7B3F4CC7-9CB1-2DE7-1524-0F742E416CE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+mj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F0292993-BD9C-8D15-CFA2-8E3F104E812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+mj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126" name="Rectangle 6">
            <a:extLst>
              <a:ext uri="{FF2B5EF4-FFF2-40B4-BE49-F238E27FC236}">
                <a16:creationId xmlns:a16="http://schemas.microsoft.com/office/drawing/2014/main" id="{263CE7ED-8DC7-3F61-5381-8228D6E18FC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Garamond" panose="02020404030301010803" pitchFamily="18" charset="0"/>
              </a:defRPr>
            </a:lvl1pPr>
          </a:lstStyle>
          <a:p>
            <a:pPr>
              <a:defRPr/>
            </a:pPr>
            <a:fld id="{BE601A18-7235-47A5-AB79-AE2E277279E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1" name="Freeform 7">
            <a:extLst>
              <a:ext uri="{FF2B5EF4-FFF2-40B4-BE49-F238E27FC236}">
                <a16:creationId xmlns:a16="http://schemas.microsoft.com/office/drawing/2014/main" id="{4B01E5F8-6A49-3523-DB68-224A37F97F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2147483646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2" name="Line 8">
            <a:extLst>
              <a:ext uri="{FF2B5EF4-FFF2-40B4-BE49-F238E27FC236}">
                <a16:creationId xmlns:a16="http://schemas.microsoft.com/office/drawing/2014/main" id="{72F8A7D9-91CF-FA6B-31A3-5FBF6A01D601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5139636B-9DD4-404A-CF87-E5374F23339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Stat 301 – Day 13</a:t>
            </a:r>
          </a:p>
        </p:txBody>
      </p:sp>
      <p:sp>
        <p:nvSpPr>
          <p:cNvPr id="5123" name="Subtitle 2">
            <a:extLst>
              <a:ext uri="{FF2B5EF4-FFF2-40B4-BE49-F238E27FC236}">
                <a16:creationId xmlns:a16="http://schemas.microsoft.com/office/drawing/2014/main" id="{134F016A-803B-4175-08FB-A2086935A0F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676400" y="2705100"/>
            <a:ext cx="6553200" cy="1752600"/>
          </a:xfrm>
        </p:spPr>
        <p:txBody>
          <a:bodyPr/>
          <a:lstStyle/>
          <a:p>
            <a:pPr eaLnBrk="1" hangingPunct="1"/>
            <a:r>
              <a:rPr lang="en-US" altLang="en-US" dirty="0"/>
              <a:t>Sampling from population continued</a:t>
            </a:r>
          </a:p>
        </p:txBody>
      </p:sp>
      <p:pic>
        <p:nvPicPr>
          <p:cNvPr id="2" name="Picture 5" descr="sampling1">
            <a:extLst>
              <a:ext uri="{FF2B5EF4-FFF2-40B4-BE49-F238E27FC236}">
                <a16:creationId xmlns:a16="http://schemas.microsoft.com/office/drawing/2014/main" id="{E30E3A16-295F-F0CA-EFDF-A1C8FE9790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551">
            <a:off x="1320800" y="4224338"/>
            <a:ext cx="6278563" cy="233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D6CB31-E9F7-782D-AE18-14E54977C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Investigation 1.12 cont.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482C0B5-E74C-4CA8-A6C6-F16673653C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Population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A317E92-1A5E-E41A-85A8-5968318D663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A6704BD-2991-7495-4C3E-27AEDC49AB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Sample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F1400F1-CAED-84DF-375E-352D9186EB3D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A40150-E4B0-25B6-E780-8EA9991B5B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354289"/>
            <a:ext cx="3200400" cy="278335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8F68574-6CD9-AFF8-882B-DA927207AB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025" y="2217737"/>
            <a:ext cx="3295650" cy="310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557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22A4E-AD21-2EB7-AFCA-3147C161B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Investigation 1.12 </a:t>
            </a:r>
            <a:r>
              <a:rPr lang="en-US" dirty="0" err="1"/>
              <a:t>cont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673D86-826B-81BE-0568-6F5AA618F9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Sampling distribution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8C5F49-51C2-8399-BAF2-22D1FA11884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1D447D-8C6E-3332-E8FB-351EA8816A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Properties (</a:t>
            </a:r>
            <a:r>
              <a:rPr lang="en-US" i="1" dirty="0"/>
              <a:t>n</a:t>
            </a:r>
            <a:r>
              <a:rPr lang="en-US" dirty="0"/>
              <a:t> = 5)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AB00AD9A-70B5-67E0-F328-5CF2322C4124}"/>
                  </a:ext>
                </a:extLst>
              </p:cNvPr>
              <p:cNvSpPr>
                <a:spLocks noGrp="1"/>
              </p:cNvSpPr>
              <p:nvPr>
                <p:ph sz="quarter" idx="4"/>
              </p:nvPr>
            </p:nvSpPr>
            <p:spPr/>
            <p:txBody>
              <a:bodyPr/>
              <a:lstStyle/>
              <a:p>
                <a:r>
                  <a:rPr lang="en-US" dirty="0"/>
                  <a:t>Symmetric?</a:t>
                </a:r>
              </a:p>
              <a:p>
                <a:r>
                  <a:rPr lang="en-US" dirty="0"/>
                  <a:t>Mean: Close to population proportion (unbiased)</a:t>
                </a:r>
              </a:p>
              <a:p>
                <a:r>
                  <a:rPr lang="en-US" dirty="0"/>
                  <a:t>SD: .22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𝑆𝐷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.41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.59</m:t>
                                </m:r>
                              </m:e>
                            </m:d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dirty="0"/>
                  <a:t> = 0.22 </a:t>
                </a:r>
              </a:p>
            </p:txBody>
          </p:sp>
        </mc:Choice>
        <mc:Fallback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AB00AD9A-70B5-67E0-F328-5CF2322C41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blipFill>
                <a:blip r:embed="rId2"/>
                <a:stretch>
                  <a:fillRect l="-603" t="-10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667C8FD9-1E6D-F156-269D-96A866EFD6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2514600"/>
            <a:ext cx="3819525" cy="318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75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  <p:bldP spid="6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95BCFB-59F1-761A-3F7B-E122617E0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if we increase the sample size?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9CC9F6-074F-AC13-B553-FC15F9C1A2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/>
              <a:t>n</a:t>
            </a:r>
            <a:r>
              <a:rPr lang="en-US" dirty="0"/>
              <a:t> = 10</a:t>
            </a:r>
            <a:endParaRPr lang="en-US" i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CE45D6CA-F6BA-CB41-BF26-CF24C0C22292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𝑆𝐷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.41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.59</m:t>
                                </m:r>
                              </m:e>
                            </m:d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dirty="0"/>
                  <a:t> = 0.155 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CE45D6CA-F6BA-CB41-BF26-CF24C0C2229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2"/>
                <a:stretch>
                  <a:fillRect b="-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37BD3C-E9CA-ECB6-DB01-9A662FA296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i="1" dirty="0"/>
              <a:t>n</a:t>
            </a:r>
            <a:r>
              <a:rPr lang="en-US" dirty="0"/>
              <a:t> = 100</a:t>
            </a:r>
            <a:endParaRPr lang="en-US" i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C02E02C6-BD94-393C-C0F3-3C82FA127B0D}"/>
                  </a:ext>
                </a:extLst>
              </p:cNvPr>
              <p:cNvSpPr>
                <a:spLocks noGrp="1"/>
              </p:cNvSpPr>
              <p:nvPr>
                <p:ph sz="quarter" idx="4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𝑆𝐷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.41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.59</m:t>
                                </m:r>
                              </m:e>
                            </m:d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dirty="0"/>
                  <a:t> = 0.049 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C02E02C6-BD94-393C-C0F3-3C82FA127B0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blipFill>
                <a:blip r:embed="rId3"/>
                <a:stretch>
                  <a:fillRect b="-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2EF69BA4-F401-A519-DD5A-1078A1CFF2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531" y="2124075"/>
            <a:ext cx="3819525" cy="32861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11BDBD6-B41F-C8E5-3C04-44160F3D11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2081" y="2116326"/>
            <a:ext cx="3876675" cy="324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69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  <p:bldP spid="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DD3A7-146D-FBB5-2D56-B01066A74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Suppose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9E06FF4-E217-EEB5-FABD-247C44D597E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4343400" cy="4530725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i="1" dirty="0"/>
                  <a:t>n</a:t>
                </a:r>
                <a:r>
                  <a:rPr lang="en-US" dirty="0"/>
                  <a:t> = 10</a:t>
                </a:r>
              </a:p>
              <a:p>
                <a:pPr lvl="1"/>
                <a:r>
                  <a:rPr lang="en-US" dirty="0"/>
                  <a:t>Predict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𝑆𝐷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e>
                    </m:d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344487" lvl="1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.41(.59)/10</m:t>
                        </m:r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dirty="0"/>
                  <a:t>0.1555</a:t>
                </a:r>
              </a:p>
              <a:p>
                <a:r>
                  <a:rPr lang="en-US" i="1" dirty="0"/>
                  <a:t>N</a:t>
                </a:r>
                <a:r>
                  <a:rPr lang="en-US" dirty="0"/>
                  <a:t> = 26,800 </a:t>
                </a:r>
                <a:r>
                  <a:rPr lang="en-US" dirty="0">
                    <a:solidFill>
                      <a:srgbClr val="0070C0"/>
                    </a:solidFill>
                  </a:rPr>
                  <a:t>population size is 100 times larger</a:t>
                </a:r>
                <a:endParaRPr lang="en-US" i="1" dirty="0">
                  <a:solidFill>
                    <a:srgbClr val="0070C0"/>
                  </a:solidFill>
                </a:endParaRPr>
              </a:p>
              <a:p>
                <a:r>
                  <a:rPr lang="en-US" i="1" dirty="0"/>
                  <a:t>n</a:t>
                </a:r>
                <a:r>
                  <a:rPr lang="en-US" dirty="0"/>
                  <a:t> = 100, </a:t>
                </a:r>
                <a:r>
                  <a:rPr lang="en-US" i="1" dirty="0"/>
                  <a:t>N</a:t>
                </a:r>
                <a:r>
                  <a:rPr lang="en-US" dirty="0"/>
                  <a:t> = 26,800</a:t>
                </a:r>
                <a:endParaRPr lang="en-US" dirty="0">
                  <a:solidFill>
                    <a:schemeClr val="tx1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.41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.59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/100</m:t>
                        </m:r>
                      </m:e>
                    </m:ra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=0.049</m:t>
                    </m:r>
                  </m:oMath>
                </a14:m>
                <a:endParaRPr lang="en-US" b="0" dirty="0">
                  <a:solidFill>
                    <a:schemeClr val="tx1"/>
                  </a:solidFill>
                </a:endParaRPr>
              </a:p>
              <a:p>
                <a:r>
                  <a:rPr lang="en-US" i="1" dirty="0"/>
                  <a:t>n</a:t>
                </a:r>
                <a:r>
                  <a:rPr lang="en-US" dirty="0"/>
                  <a:t> = 40, </a:t>
                </a:r>
                <a:r>
                  <a:rPr lang="en-US" i="1" dirty="0"/>
                  <a:t>N</a:t>
                </a:r>
                <a:r>
                  <a:rPr lang="en-US" dirty="0"/>
                  <a:t> = 268</a:t>
                </a:r>
                <a:endParaRPr lang="en-US" dirty="0">
                  <a:solidFill>
                    <a:schemeClr val="tx1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.41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.59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/100</m:t>
                        </m:r>
                      </m:e>
                    </m:ra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=0.049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endParaRPr lang="en-US" i="1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9E06FF4-E217-EEB5-FABD-247C44D597E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4343400" cy="4530725"/>
              </a:xfrm>
              <a:blipFill>
                <a:blip r:embed="rId2"/>
                <a:stretch>
                  <a:fillRect l="-842" t="-14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08381C41-F4A7-B5B7-A590-77364EE3B8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729134"/>
            <a:ext cx="4086225" cy="3238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BE4A4D4-CFEC-EA9C-B544-20806007EF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9929" y="1609725"/>
            <a:ext cx="4019550" cy="31908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A3E80C1-C01D-8411-35D5-859566559C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89929" y="2461741"/>
            <a:ext cx="3886200" cy="32194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CC426DD-604C-2CDB-A05F-D143EE4BB4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61097" y="3342332"/>
            <a:ext cx="3886200" cy="319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739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D51E7221-059F-F899-3F95-5C06F0C2D7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Here’s the catch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1B7DED-D823-6507-6B20-3BFB920CA45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Consider a sample of size 5 from a population of 268 words with 110 successes</a:t>
            </a:r>
          </a:p>
          <a:p>
            <a:pPr lvl="1"/>
            <a:r>
              <a:rPr lang="en-US" altLang="en-US" dirty="0"/>
              <a:t>Proportion of </a:t>
            </a:r>
            <a:r>
              <a:rPr lang="en-US" altLang="en-US" i="1" dirty="0"/>
              <a:t>short words</a:t>
            </a:r>
            <a:r>
              <a:rPr lang="en-US" altLang="en-US" dirty="0"/>
              <a:t> in population: 0.41</a:t>
            </a:r>
          </a:p>
          <a:p>
            <a:r>
              <a:rPr lang="en-US" altLang="en-US" dirty="0"/>
              <a:t>Probability first word is a </a:t>
            </a:r>
            <a:r>
              <a:rPr lang="en-US" altLang="en-US" i="1" dirty="0"/>
              <a:t>short</a:t>
            </a:r>
            <a:endParaRPr lang="en-US" altLang="en-US" dirty="0"/>
          </a:p>
          <a:p>
            <a:pPr lvl="1"/>
            <a:r>
              <a:rPr lang="en-US" altLang="en-US" dirty="0"/>
              <a:t>110/268 = .410</a:t>
            </a:r>
          </a:p>
          <a:p>
            <a:r>
              <a:rPr lang="en-US" altLang="en-US" dirty="0"/>
              <a:t>Suppose first word is a </a:t>
            </a:r>
            <a:r>
              <a:rPr lang="en-US" altLang="en-US" i="1" dirty="0"/>
              <a:t>short</a:t>
            </a:r>
            <a:r>
              <a:rPr lang="en-US" altLang="en-US" dirty="0"/>
              <a:t>, what is the probability second word is a </a:t>
            </a:r>
            <a:r>
              <a:rPr lang="en-US" altLang="en-US" i="1" dirty="0"/>
              <a:t>short</a:t>
            </a:r>
            <a:r>
              <a:rPr lang="en-US" altLang="en-US" dirty="0"/>
              <a:t>?</a:t>
            </a:r>
          </a:p>
          <a:p>
            <a:pPr lvl="1"/>
            <a:r>
              <a:rPr lang="en-US" altLang="en-US" dirty="0"/>
              <a:t>109/267 = .408</a:t>
            </a:r>
          </a:p>
          <a:p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3062BDB8-B74D-F67A-7790-ADC43A1D6D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Here’s the catch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9A11EE-D59C-0136-F8B7-F15D4F0C429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Suppose first word is not an </a:t>
            </a:r>
            <a:r>
              <a:rPr lang="en-US" altLang="en-US" i="1" dirty="0"/>
              <a:t>e</a:t>
            </a:r>
            <a:r>
              <a:rPr lang="en-US" altLang="en-US" dirty="0"/>
              <a:t>-word, what is the probability second word is an </a:t>
            </a:r>
            <a:r>
              <a:rPr lang="en-US" altLang="en-US" i="1" dirty="0"/>
              <a:t>e</a:t>
            </a:r>
            <a:r>
              <a:rPr lang="en-US" altLang="en-US" dirty="0"/>
              <a:t>-word?</a:t>
            </a:r>
          </a:p>
          <a:p>
            <a:pPr lvl="1"/>
            <a:r>
              <a:rPr lang="en-US" altLang="en-US" dirty="0"/>
              <a:t>110/267 = .412</a:t>
            </a:r>
          </a:p>
          <a:p>
            <a:r>
              <a:rPr lang="en-US" altLang="en-US" dirty="0"/>
              <a:t>The probability of “success” on the second trial depends on what happened on the first trial…</a:t>
            </a:r>
          </a:p>
          <a:p>
            <a:r>
              <a:rPr lang="en-US" altLang="en-US" b="1" i="1" dirty="0"/>
              <a:t>When sampling without replacement from a finite population, the “trials” are no longer independent. </a:t>
            </a:r>
          </a:p>
          <a:p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2FDBDDEB-7D3D-8B6D-EB1C-EA0D007AFE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Finite Population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B9C832-8F21-D27E-5A4A-3CF8CD34FE2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0070C0"/>
                </a:solidFill>
              </a:rPr>
              <a:t>Sidenote</a:t>
            </a:r>
            <a:r>
              <a:rPr lang="en-US" altLang="en-US" dirty="0"/>
              <a:t>: P(2</a:t>
            </a:r>
            <a:r>
              <a:rPr lang="en-US" altLang="en-US" baseline="30000" dirty="0"/>
              <a:t>nd</a:t>
            </a:r>
            <a:r>
              <a:rPr lang="en-US" altLang="en-US" dirty="0"/>
              <a:t> word is short) = P(SS) + P(LS) = (.410)(.</a:t>
            </a:r>
            <a:r>
              <a:rPr lang="en-US" altLang="en-US" dirty="0">
                <a:solidFill>
                  <a:srgbClr val="0070C0"/>
                </a:solidFill>
              </a:rPr>
              <a:t>408</a:t>
            </a:r>
            <a:r>
              <a:rPr lang="en-US" altLang="en-US" dirty="0"/>
              <a:t>) + (.590)(.</a:t>
            </a:r>
            <a:r>
              <a:rPr lang="en-US" altLang="en-US" dirty="0">
                <a:solidFill>
                  <a:srgbClr val="0070C0"/>
                </a:solidFill>
              </a:rPr>
              <a:t>412</a:t>
            </a:r>
            <a:r>
              <a:rPr lang="en-US" altLang="en-US" dirty="0"/>
              <a:t>) = 0.410</a:t>
            </a:r>
          </a:p>
          <a:p>
            <a:pPr lvl="1"/>
            <a:r>
              <a:rPr lang="en-US" altLang="en-US" dirty="0"/>
              <a:t>Probability of success is constant</a:t>
            </a:r>
          </a:p>
          <a:p>
            <a:pPr lvl="1"/>
            <a:endParaRPr lang="en-US" altLang="en-US" dirty="0"/>
          </a:p>
          <a:p>
            <a:r>
              <a:rPr lang="en-US" altLang="en-US" dirty="0"/>
              <a:t>So can’t use the binomial distribution </a:t>
            </a:r>
            <a:r>
              <a:rPr lang="en-US" altLang="en-US" dirty="0">
                <a:sym typeface="Wingdings" panose="05000000000000000000" pitchFamily="2" charset="2"/>
              </a:rPr>
              <a:t></a:t>
            </a:r>
          </a:p>
          <a:p>
            <a:pPr lvl="1"/>
            <a:r>
              <a:rPr lang="en-US" altLang="en-US" dirty="0">
                <a:sym typeface="Wingdings" panose="05000000000000000000" pitchFamily="2" charset="2"/>
              </a:rPr>
              <a:t>SD formula will be off</a:t>
            </a:r>
          </a:p>
          <a:p>
            <a:endParaRPr lang="en-US" altLang="en-US" dirty="0">
              <a:sym typeface="Wingdings" panose="05000000000000000000" pitchFamily="2" charset="2"/>
            </a:endParaRPr>
          </a:p>
          <a:p>
            <a:r>
              <a:rPr lang="en-US" altLang="en-US" dirty="0">
                <a:sym typeface="Wingdings" panose="05000000000000000000" pitchFamily="2" charset="2"/>
              </a:rPr>
              <a:t>However, if the population size is large, then we can approximate with the binomial </a:t>
            </a:r>
            <a:endParaRPr lang="en-US" altLang="en-US" dirty="0"/>
          </a:p>
          <a:p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E7AB6FA8-9C45-35A4-254D-5CD09ACE2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Large population?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BFFB320-48E3-92FE-233A-FAD000BCB0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/>
              <a:t>n</a:t>
            </a:r>
            <a:r>
              <a:rPr lang="en-US" dirty="0"/>
              <a:t> = 100, </a:t>
            </a:r>
            <a:r>
              <a:rPr lang="en-US" i="1" dirty="0"/>
              <a:t>N</a:t>
            </a:r>
            <a:r>
              <a:rPr lang="en-US" dirty="0"/>
              <a:t> = 268</a:t>
            </a:r>
            <a:endParaRPr lang="en-US" i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Content Placeholder 11">
                <a:extLst>
                  <a:ext uri="{FF2B5EF4-FFF2-40B4-BE49-F238E27FC236}">
                    <a16:creationId xmlns:a16="http://schemas.microsoft.com/office/drawing/2014/main" id="{DA114C6C-7D8C-A2C5-9659-AB96EC0BFB9A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kern="0" smtClean="0">
                        <a:latin typeface="Cambria Math" panose="02040503050406030204" pitchFamily="18" charset="0"/>
                      </a:rPr>
                      <m:t>𝑆𝐷</m:t>
                    </m:r>
                    <m:d>
                      <m:dPr>
                        <m:ctrlPr>
                          <a:rPr lang="en-US" i="1" kern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i="1" kern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kern="0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e>
                    </m:d>
                    <m:r>
                      <a:rPr lang="en-US" i="1" kern="0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i="1" kern="0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i="1" kern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kern="0" smtClean="0">
                                <a:latin typeface="Cambria Math" panose="02040503050406030204" pitchFamily="18" charset="0"/>
                              </a:rPr>
                              <m:t>.41</m:t>
                            </m:r>
                            <m:d>
                              <m:dPr>
                                <m:ctrlPr>
                                  <a:rPr lang="en-US" i="1" kern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 kern="0" smtClean="0">
                                    <a:latin typeface="Cambria Math" panose="02040503050406030204" pitchFamily="18" charset="0"/>
                                  </a:rPr>
                                  <m:t>.59</m:t>
                                </m:r>
                              </m:e>
                            </m:d>
                          </m:num>
                          <m:den>
                            <m:r>
                              <a:rPr lang="en-US" i="1" kern="0" smtClean="0">
                                <a:latin typeface="Cambria Math" panose="02040503050406030204" pitchFamily="18" charset="0"/>
                              </a:rPr>
                              <m:t>100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kern="0" dirty="0"/>
                  <a:t> = 0.049 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12" name="Content Placeholder 11">
                <a:extLst>
                  <a:ext uri="{FF2B5EF4-FFF2-40B4-BE49-F238E27FC236}">
                    <a16:creationId xmlns:a16="http://schemas.microsoft.com/office/drawing/2014/main" id="{DA114C6C-7D8C-A2C5-9659-AB96EC0BFB9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2"/>
                <a:stretch>
                  <a:fillRect b="-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D4BD0C7-CA77-D2AC-7032-85A6287000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i="1" dirty="0"/>
              <a:t>n</a:t>
            </a:r>
            <a:r>
              <a:rPr lang="en-US" dirty="0"/>
              <a:t> = 100, </a:t>
            </a:r>
            <a:r>
              <a:rPr lang="en-US" i="1" dirty="0"/>
              <a:t>N</a:t>
            </a:r>
            <a:r>
              <a:rPr lang="en-US" dirty="0"/>
              <a:t> = 26800</a:t>
            </a:r>
            <a:endParaRPr lang="en-US" i="1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A5115D20-B0EA-1221-5A60-2BE097CC2662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EE01EBE0-F7BC-EAF1-8E13-8FA00A078316}"/>
              </a:ext>
            </a:extLst>
          </p:cNvPr>
          <p:cNvSpPr txBox="1">
            <a:spLocks/>
          </p:cNvSpPr>
          <p:nvPr/>
        </p:nvSpPr>
        <p:spPr>
          <a:xfrm>
            <a:off x="4710247" y="1782762"/>
            <a:ext cx="4041775" cy="395128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+mn-lt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+mn-lt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138363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95563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052763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509963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endParaRPr lang="en-US" kern="0" dirty="0"/>
          </a:p>
          <a:p>
            <a:endParaRPr lang="en-US" kern="0" dirty="0"/>
          </a:p>
          <a:p>
            <a:endParaRPr lang="en-US" kern="0" dirty="0"/>
          </a:p>
          <a:p>
            <a:endParaRPr lang="en-US" kern="0" dirty="0"/>
          </a:p>
          <a:p>
            <a:endParaRPr lang="en-US" kern="0" dirty="0"/>
          </a:p>
          <a:p>
            <a:endParaRPr lang="en-US" kern="0" dirty="0"/>
          </a:p>
          <a:p>
            <a:endParaRPr lang="en-US" kern="0" dirty="0"/>
          </a:p>
          <a:p>
            <a:endParaRPr lang="en-US" kern="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10C41BA-E718-7AC6-31CB-D0FAA7D96E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956" y="2174875"/>
            <a:ext cx="3876675" cy="324802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5CC0693-B553-F155-8E04-9C96B6D44C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2830" y="2193925"/>
            <a:ext cx="3838575" cy="322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114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594CBED2-17CA-DE98-E5D5-9A714DB096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Central Limit Theorem with finite population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701AF0-B13E-AE50-9EDA-29857049359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0070C0"/>
                </a:solidFill>
              </a:rPr>
              <a:t>When the population size is much </a:t>
            </a:r>
            <a:r>
              <a:rPr lang="en-US" altLang="en-US" dirty="0" err="1">
                <a:solidFill>
                  <a:srgbClr val="0070C0"/>
                </a:solidFill>
              </a:rPr>
              <a:t>much</a:t>
            </a:r>
            <a:r>
              <a:rPr lang="en-US" altLang="en-US" dirty="0">
                <a:solidFill>
                  <a:srgbClr val="0070C0"/>
                </a:solidFill>
              </a:rPr>
              <a:t> larger than the sample size</a:t>
            </a:r>
            <a:r>
              <a:rPr lang="en-US" altLang="en-US" dirty="0"/>
              <a:t>, we can assume the observations are again independent</a:t>
            </a:r>
          </a:p>
          <a:p>
            <a:pPr lvl="1"/>
            <a:r>
              <a:rPr lang="en-US" altLang="en-US" dirty="0"/>
              <a:t>When I go to take out the last observation, the population does not look much different than it did for the previous </a:t>
            </a:r>
            <a:r>
              <a:rPr lang="en-US" altLang="en-US" i="1" dirty="0"/>
              <a:t>n</a:t>
            </a:r>
            <a:r>
              <a:rPr lang="en-US" altLang="en-US" dirty="0"/>
              <a:t> – 1 observations</a:t>
            </a:r>
          </a:p>
          <a:p>
            <a:r>
              <a:rPr lang="en-US" altLang="en-US" dirty="0"/>
              <a:t>We will consider the population “large” if it is more than 20 times the size of the sample</a:t>
            </a:r>
          </a:p>
          <a:p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DC07B-06C5-F681-E5EF-C687BA10E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“Finite Population Correction Factor”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266C90D-63A3-BEA5-5D25-E1FC0A2A5F1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When the population is not large compared to the sample size, we can adjust the SD formula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𝑆𝐷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en-US" sz="24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  <m:r>
                                  <a:rPr lang="en-US" sz="24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num>
                          <m:den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−1)</m:t>
                            </m:r>
                          </m:den>
                        </m:f>
                      </m:e>
                    </m:rad>
                    <m:rad>
                      <m:radPr>
                        <m:deg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  <m:d>
                              <m:d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</m:d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e>
                    </m:rad>
                  </m:oMath>
                </a14:m>
                <a:endParaRPr lang="en-US" sz="2400" dirty="0"/>
              </a:p>
              <a:p>
                <a:r>
                  <a:rPr lang="en-US" sz="2400" i="1" dirty="0"/>
                  <a:t>N</a:t>
                </a:r>
                <a:r>
                  <a:rPr lang="en-US" sz="2400" dirty="0"/>
                  <a:t> = 268, </a:t>
                </a:r>
                <a:r>
                  <a:rPr lang="en-US" sz="2400" i="1" dirty="0"/>
                  <a:t>n</a:t>
                </a:r>
                <a:r>
                  <a:rPr lang="en-US" sz="2400" dirty="0"/>
                  <a:t> = 100:</a:t>
                </a:r>
              </a:p>
              <a:p>
                <a:pPr marL="0" indent="0">
                  <a:buNone/>
                </a:pPr>
                <a:r>
                  <a:rPr lang="en-US" sz="2400" i="1" dirty="0"/>
                  <a:t>	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268−100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267</m:t>
                            </m:r>
                          </m:den>
                        </m:f>
                      </m:e>
                    </m:ra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(.049)</m:t>
                    </m:r>
                  </m:oMath>
                </a14:m>
                <a:r>
                  <a:rPr lang="en-US" sz="2400" i="1" dirty="0"/>
                  <a:t> </a:t>
                </a:r>
              </a:p>
              <a:p>
                <a:pPr marL="0" indent="0">
                  <a:buNone/>
                </a:pPr>
                <a:r>
                  <a:rPr lang="en-US" sz="2400" i="1" dirty="0"/>
                  <a:t>= </a:t>
                </a:r>
                <a:r>
                  <a:rPr lang="en-US" sz="2400" dirty="0"/>
                  <a:t>.039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266C90D-63A3-BEA5-5D25-E1FC0A2A5F1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11" t="-1750" r="-2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CED9482E-92FF-19F9-C187-AACB344B66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1097" y="2819400"/>
            <a:ext cx="3886200" cy="319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777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DA0332BF-204D-F7CF-670F-68064CAF4D43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r>
              <a:rPr lang="en-US" altLang="en-US"/>
              <a:t>Independence</a:t>
            </a:r>
          </a:p>
          <a:p>
            <a:r>
              <a:rPr lang="en-US" altLang="en-US"/>
              <a:t>Constant probability of success</a:t>
            </a:r>
          </a:p>
          <a:p>
            <a:r>
              <a:rPr lang="en-US" altLang="en-US"/>
              <a:t>Parameter = (long-run) probability of success</a:t>
            </a:r>
          </a:p>
        </p:txBody>
      </p:sp>
      <p:sp>
        <p:nvSpPr>
          <p:cNvPr id="7171" name="Title 1">
            <a:extLst>
              <a:ext uri="{FF2B5EF4-FFF2-40B4-BE49-F238E27FC236}">
                <a16:creationId xmlns:a16="http://schemas.microsoft.com/office/drawing/2014/main" id="{1B698DBC-274A-F61B-FC26-53906A2F26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Last Time: Sampling</a:t>
            </a:r>
          </a:p>
        </p:txBody>
      </p:sp>
      <p:sp>
        <p:nvSpPr>
          <p:cNvPr id="7172" name="Text Placeholder 1">
            <a:extLst>
              <a:ext uri="{FF2B5EF4-FFF2-40B4-BE49-F238E27FC236}">
                <a16:creationId xmlns:a16="http://schemas.microsoft.com/office/drawing/2014/main" id="{2C143872-7A12-E3DE-9930-E443BDD3ED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Random process</a:t>
            </a:r>
          </a:p>
        </p:txBody>
      </p:sp>
      <p:sp>
        <p:nvSpPr>
          <p:cNvPr id="7173" name="Text Placeholder 3">
            <a:extLst>
              <a:ext uri="{FF2B5EF4-FFF2-40B4-BE49-F238E27FC236}">
                <a16:creationId xmlns:a16="http://schemas.microsoft.com/office/drawing/2014/main" id="{8266004D-FA47-C377-744D-5CA5182D2F34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altLang="en-US"/>
              <a:t>Population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90E220-08AD-E5E8-955C-CC512E259979}"/>
              </a:ext>
            </a:extLst>
          </p:cNvPr>
          <p:cNvSpPr>
            <a:spLocks noGrp="1" noChangeArrowheads="1"/>
          </p:cNvSpPr>
          <p:nvPr>
            <p:ph sz="quarter" idx="4"/>
          </p:nvPr>
        </p:nvSpPr>
        <p:spPr/>
        <p:txBody>
          <a:bodyPr/>
          <a:lstStyle/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Different samples will have different statistics</a:t>
            </a:r>
          </a:p>
          <a:p>
            <a:endParaRPr lang="en-US" altLang="en-US" dirty="0"/>
          </a:p>
          <a:p>
            <a:r>
              <a:rPr lang="en-US" altLang="en-US" dirty="0"/>
              <a:t>Parameter = population proportion of success</a:t>
            </a:r>
          </a:p>
          <a:p>
            <a:endParaRPr lang="en-US" altLang="en-US" dirty="0"/>
          </a:p>
        </p:txBody>
      </p:sp>
      <p:pic>
        <p:nvPicPr>
          <p:cNvPr id="39938" name="Picture 2" descr="https://www.photoshopgurus.com/forum/attachments/photoshop-newbies/50179d1414610792t-how-do-i-draw-wavy-line-select-path-then-follow-text-wavy-line-png">
            <a:extLst>
              <a:ext uri="{FF2B5EF4-FFF2-40B4-BE49-F238E27FC236}">
                <a16:creationId xmlns:a16="http://schemas.microsoft.com/office/drawing/2014/main" id="{08B7CDD9-954B-32AF-E82E-4B731729D6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71713"/>
            <a:ext cx="3962400" cy="159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0" name="Picture 4" descr="http://umcdunes.org/wp-content/uploads/2013/08/world-population-courtesy-www.audiotech.com_.png">
            <a:extLst>
              <a:ext uri="{FF2B5EF4-FFF2-40B4-BE49-F238E27FC236}">
                <a16:creationId xmlns:a16="http://schemas.microsoft.com/office/drawing/2014/main" id="{A47EED8E-4B79-5A40-A4CC-68DD16E383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144713"/>
            <a:ext cx="381000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250B1E1-A6AA-67DD-9AA0-3CC24219B798}"/>
              </a:ext>
            </a:extLst>
          </p:cNvPr>
          <p:cNvCxnSpPr/>
          <p:nvPr/>
        </p:nvCxnSpPr>
        <p:spPr>
          <a:xfrm>
            <a:off x="1047750" y="2971800"/>
            <a:ext cx="0" cy="609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95C8F9D9-8B9D-3B1E-936C-B2034FA885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1563" y="3378200"/>
            <a:ext cx="4667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S?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7D56326-054D-7EB6-1C7C-B9F39F6F69DD}"/>
              </a:ext>
            </a:extLst>
          </p:cNvPr>
          <p:cNvCxnSpPr/>
          <p:nvPr/>
        </p:nvCxnSpPr>
        <p:spPr>
          <a:xfrm>
            <a:off x="2341563" y="2971800"/>
            <a:ext cx="0" cy="609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28AADC36-13B9-3D90-4D25-C9FE0A74C1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1400" y="3440113"/>
            <a:ext cx="4667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S?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FB9D210-067D-D3E5-04F2-0BF277F7B3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0775" y="3440113"/>
            <a:ext cx="4540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F?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21A67FAC-A829-6FF9-F00D-DFD949FD57B5}"/>
              </a:ext>
            </a:extLst>
          </p:cNvPr>
          <p:cNvCxnSpPr/>
          <p:nvPr/>
        </p:nvCxnSpPr>
        <p:spPr>
          <a:xfrm>
            <a:off x="3660775" y="3033713"/>
            <a:ext cx="0" cy="609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6" grpId="0" build="p"/>
      <p:bldP spid="17" grpId="0"/>
      <p:bldP spid="26" grpId="0"/>
      <p:bldP spid="2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30F691EC-FC21-E1CE-0FA0-2489C9E85F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Consequences for confidence interval</a:t>
            </a:r>
          </a:p>
        </p:txBody>
      </p:sp>
      <p:sp>
        <p:nvSpPr>
          <p:cNvPr id="17411" name="Content Placeholder 2">
            <a:extLst>
              <a:ext uri="{FF2B5EF4-FFF2-40B4-BE49-F238E27FC236}">
                <a16:creationId xmlns:a16="http://schemas.microsoft.com/office/drawing/2014/main" id="{6973498F-1A99-1DBE-D9E9-C995C21C49A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7412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D530D6C2-5F2C-2EAC-21A1-3E6BD52ED7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149475"/>
            <a:ext cx="3276600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4">
            <a:extLst>
              <a:ext uri="{FF2B5EF4-FFF2-40B4-BE49-F238E27FC236}">
                <a16:creationId xmlns:a16="http://schemas.microsoft.com/office/drawing/2014/main" id="{D7FD863A-2A89-BAB5-62B7-E6346BBE81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963" y="4594225"/>
            <a:ext cx="210502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6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96A11E56-4B8D-4775-EB2B-2377DA2880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125" y="2222500"/>
            <a:ext cx="3257550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8">
            <a:extLst>
              <a:ext uri="{FF2B5EF4-FFF2-40B4-BE49-F238E27FC236}">
                <a16:creationId xmlns:a16="http://schemas.microsoft.com/office/drawing/2014/main" id="{0EA8E00B-ACA7-4D42-4008-98487E76BE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557713"/>
            <a:ext cx="22002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7">
            <a:extLst>
              <a:ext uri="{FF2B5EF4-FFF2-40B4-BE49-F238E27FC236}">
                <a16:creationId xmlns:a16="http://schemas.microsoft.com/office/drawing/2014/main" id="{DE53DC3B-2961-FC60-630E-C955F6F91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5254625"/>
            <a:ext cx="227647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7A3D734E-76AB-CCE2-B2BC-96ECB681AA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Investigation 1.14 </a:t>
            </a:r>
          </a:p>
        </p:txBody>
      </p:sp>
      <p:sp>
        <p:nvSpPr>
          <p:cNvPr id="18435" name="Content Placeholder 2">
            <a:extLst>
              <a:ext uri="{FF2B5EF4-FFF2-40B4-BE49-F238E27FC236}">
                <a16:creationId xmlns:a16="http://schemas.microsoft.com/office/drawing/2014/main" id="{6DF7AF86-C16A-21E1-F4A9-A0971DE6A94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D22686C8-DBB8-09D1-CA06-EA413B141C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Finite Population…</a:t>
            </a:r>
          </a:p>
        </p:txBody>
      </p:sp>
      <p:sp>
        <p:nvSpPr>
          <p:cNvPr id="19459" name="Content Placeholder 2">
            <a:extLst>
              <a:ext uri="{FF2B5EF4-FFF2-40B4-BE49-F238E27FC236}">
                <a16:creationId xmlns:a16="http://schemas.microsoft.com/office/drawing/2014/main" id="{0AABC6CC-F189-6A88-7E79-7317B755590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9460" name="Picture 2">
            <a:extLst>
              <a:ext uri="{FF2B5EF4-FFF2-40B4-BE49-F238E27FC236}">
                <a16:creationId xmlns:a16="http://schemas.microsoft.com/office/drawing/2014/main" id="{AA711556-B904-0E5A-76B9-47B746EF88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" y="1447800"/>
            <a:ext cx="7085013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1" name="Picture 6">
            <a:extLst>
              <a:ext uri="{FF2B5EF4-FFF2-40B4-BE49-F238E27FC236}">
                <a16:creationId xmlns:a16="http://schemas.microsoft.com/office/drawing/2014/main" id="{3A9F77AE-97AF-0E6C-9AA4-D855161C3E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75" y="2803525"/>
            <a:ext cx="7040563" cy="370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E3EED1A7-2FDF-FE5A-0F13-F8F529009A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Non-sampling errors</a:t>
            </a:r>
          </a:p>
        </p:txBody>
      </p:sp>
      <p:sp>
        <p:nvSpPr>
          <p:cNvPr id="20483" name="Content Placeholder 2">
            <a:extLst>
              <a:ext uri="{FF2B5EF4-FFF2-40B4-BE49-F238E27FC236}">
                <a16:creationId xmlns:a16="http://schemas.microsoft.com/office/drawing/2014/main" id="{7B0B908F-37E4-5D3D-754D-50CF97AE35E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Have used a good sampling method, but can sometimes still systematically over or under-estimate the parameter of interest</a:t>
            </a:r>
          </a:p>
          <a:p>
            <a:pPr lvl="1"/>
            <a:r>
              <a:rPr lang="en-US" altLang="en-US"/>
              <a:t>Question wording</a:t>
            </a:r>
          </a:p>
          <a:p>
            <a:pPr lvl="2"/>
            <a:r>
              <a:rPr lang="en-US" altLang="en-US"/>
              <a:t>How fast were the cars going when they crashed/collided</a:t>
            </a:r>
          </a:p>
          <a:p>
            <a:pPr lvl="1"/>
            <a:r>
              <a:rPr lang="en-US" altLang="en-US"/>
              <a:t>Demeanor</a:t>
            </a:r>
          </a:p>
          <a:p>
            <a:pPr lvl="2"/>
            <a:r>
              <a:rPr lang="en-US" altLang="en-US"/>
              <a:t>I hope you are going to vote for X?</a:t>
            </a:r>
          </a:p>
          <a:p>
            <a:pPr lvl="1"/>
            <a:r>
              <a:rPr lang="en-US" altLang="en-US"/>
              <a:t>Social expectation</a:t>
            </a:r>
          </a:p>
          <a:p>
            <a:pPr lvl="2"/>
            <a:r>
              <a:rPr lang="en-US" altLang="en-US"/>
              <a:t>How often do you wear your seat belt?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:a16="http://schemas.microsoft.com/office/drawing/2014/main" id="{20883BAD-EA9B-09AC-C1C6-223FEA6430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Precautions taken</a:t>
            </a:r>
          </a:p>
        </p:txBody>
      </p:sp>
      <p:sp>
        <p:nvSpPr>
          <p:cNvPr id="21507" name="Content Placeholder 2">
            <a:extLst>
              <a:ext uri="{FF2B5EF4-FFF2-40B4-BE49-F238E27FC236}">
                <a16:creationId xmlns:a16="http://schemas.microsoft.com/office/drawing/2014/main" id="{9A6060EA-B4DB-DA93-B362-C1A8E17644D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Confidentiality/Anonymity</a:t>
            </a:r>
          </a:p>
          <a:p>
            <a:r>
              <a:rPr lang="en-US" altLang="en-US"/>
              <a:t>Distractor questions</a:t>
            </a:r>
          </a:p>
          <a:p>
            <a:r>
              <a:rPr lang="en-US" altLang="en-US"/>
              <a:t>Order of candidates </a:t>
            </a:r>
          </a:p>
          <a:p>
            <a:endParaRPr lang="en-US" alt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id="{B6D02B65-BE17-0F2B-D0F2-81F08C25AB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To Do</a:t>
            </a:r>
          </a:p>
        </p:txBody>
      </p:sp>
      <p:sp>
        <p:nvSpPr>
          <p:cNvPr id="22531" name="Content Placeholder 2">
            <a:extLst>
              <a:ext uri="{FF2B5EF4-FFF2-40B4-BE49-F238E27FC236}">
                <a16:creationId xmlns:a16="http://schemas.microsoft.com/office/drawing/2014/main" id="{A8A5F23C-5BC8-E03F-FE5C-45076DB537D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Submit answers to Investigations 1.17 (summary) and 1.18 (output) with partner</a:t>
            </a:r>
          </a:p>
          <a:p>
            <a:pPr lvl="1"/>
            <a:r>
              <a:rPr lang="en-US" altLang="en-US" dirty="0"/>
              <a:t>Make sure review feedback!</a:t>
            </a:r>
          </a:p>
          <a:p>
            <a:r>
              <a:rPr lang="en-US" altLang="en-US" dirty="0"/>
              <a:t>See review materials</a:t>
            </a:r>
          </a:p>
          <a:p>
            <a:pPr lvl="1"/>
            <a:r>
              <a:rPr lang="en-US" altLang="en-US" dirty="0"/>
              <a:t>Submit (first) discussion board questions by tonight</a:t>
            </a:r>
          </a:p>
          <a:p>
            <a:pPr lvl="2"/>
            <a:r>
              <a:rPr lang="en-US" altLang="en-US" dirty="0"/>
              <a:t>Review feedback/ask follow-up questions (…)</a:t>
            </a:r>
          </a:p>
          <a:p>
            <a:pPr lvl="1"/>
            <a:r>
              <a:rPr lang="en-US" altLang="en-US" dirty="0"/>
              <a:t>Make sure you are reading the discussion/ overview comments in the weekly modules?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84FD5674-9E7A-A484-0BFD-6C7470CDF0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Last Time – Sampling from Population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72C534-F7D5-7427-2B14-79D7680480C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Want our sample to be “representative” of the population (having the same characteristics) so we can </a:t>
            </a:r>
            <a:r>
              <a:rPr lang="en-US" altLang="en-US" i="1"/>
              <a:t>generalize</a:t>
            </a:r>
            <a:r>
              <a:rPr lang="en-US" altLang="en-US"/>
              <a:t> from our sample to the larger population</a:t>
            </a:r>
          </a:p>
          <a:p>
            <a:r>
              <a:rPr lang="en-US" altLang="en-US"/>
              <a:t>To demonstrate that we had a </a:t>
            </a:r>
            <a:r>
              <a:rPr lang="en-US" altLang="en-US">
                <a:solidFill>
                  <a:srgbClr val="0070C0"/>
                </a:solidFill>
              </a:rPr>
              <a:t>biased sampling method</a:t>
            </a:r>
            <a:r>
              <a:rPr lang="en-US" altLang="en-US"/>
              <a:t>, we needed repeated samples from the population and compared the mean of the statistics from those samples to the parameter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7054E-9F1A-033F-2A14-80537D08D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Biased sampling method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E4EE48-8C53-BBCD-E261-6E857D740F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 sampling </a:t>
            </a:r>
            <a:r>
              <a:rPr lang="en-US" dirty="0">
                <a:solidFill>
                  <a:srgbClr val="C00000"/>
                </a:solidFill>
              </a:rPr>
              <a:t>method</a:t>
            </a:r>
            <a:r>
              <a:rPr lang="en-US" dirty="0"/>
              <a:t> is biased if statistics consistently over or underestimate the parameter in repeated samples </a:t>
            </a:r>
          </a:p>
        </p:txBody>
      </p:sp>
      <p:pic>
        <p:nvPicPr>
          <p:cNvPr id="1026" name="D0251458-8EAF-4BA6-94A5-7772CD37E754" descr="IMG_1675.JPG">
            <a:extLst>
              <a:ext uri="{FF2B5EF4-FFF2-40B4-BE49-F238E27FC236}">
                <a16:creationId xmlns:a16="http://schemas.microsoft.com/office/drawing/2014/main" id="{148CD5EC-B87E-DEEE-71AC-5A6B8ACF42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58"/>
          <a:stretch/>
        </p:blipFill>
        <p:spPr bwMode="auto">
          <a:xfrm>
            <a:off x="2350035" y="990600"/>
            <a:ext cx="4443929" cy="3398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16061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2FFDF295-B036-7EC4-67F5-D600EA7864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Last Time – Sampling from Population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D7F204-46A4-8372-0492-DAE274A1BCA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C00000"/>
                </a:solidFill>
              </a:rPr>
              <a:t>Simple random sampling is an unbiased sampling method</a:t>
            </a:r>
          </a:p>
          <a:p>
            <a:r>
              <a:rPr lang="en-US" altLang="en-US" dirty="0"/>
              <a:t>When you don’t have the entire population, the best way to convince someone that sample is representative is to use a probability sampling method.</a:t>
            </a:r>
          </a:p>
          <a:p>
            <a:r>
              <a:rPr lang="en-US" altLang="en-US" dirty="0"/>
              <a:t>We can </a:t>
            </a:r>
            <a:r>
              <a:rPr lang="en-US" altLang="en-US" dirty="0">
                <a:solidFill>
                  <a:srgbClr val="C00000"/>
                </a:solidFill>
              </a:rPr>
              <a:t>generalize</a:t>
            </a:r>
            <a:r>
              <a:rPr lang="en-US" altLang="en-US" dirty="0"/>
              <a:t> from our sample to that population</a:t>
            </a:r>
          </a:p>
          <a:p>
            <a:pPr lvl="1"/>
            <a:r>
              <a:rPr lang="en-US" altLang="en-US" dirty="0"/>
              <a:t>Even with very small samples!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4F101697-481A-6AFF-CC03-363B46D031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Recap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AB0E15-42B0-0BDA-D3DC-4F9DCF8667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6172200" cy="4530725"/>
          </a:xfrm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en-US" dirty="0"/>
              <a:t>If our sampling method is biased, we cannot trust what our sample says about the population</a:t>
            </a:r>
          </a:p>
          <a:p>
            <a:pPr>
              <a:defRPr/>
            </a:pPr>
            <a:r>
              <a:rPr lang="en-US" dirty="0"/>
              <a:t>If our sampling method is unbiased (e.g., random sampling) will be willing to generalize from our sample to the larger population </a:t>
            </a:r>
          </a:p>
          <a:p>
            <a:pPr>
              <a:defRPr/>
            </a:pPr>
            <a:r>
              <a:rPr lang="en-US" dirty="0"/>
              <a:t>How close do we expect the sample proportion to be to the population proportion?</a:t>
            </a:r>
          </a:p>
        </p:txBody>
      </p:sp>
      <p:sp>
        <p:nvSpPr>
          <p:cNvPr id="4" name="Oval 4">
            <a:extLst>
              <a:ext uri="{FF2B5EF4-FFF2-40B4-BE49-F238E27FC236}">
                <a16:creationId xmlns:a16="http://schemas.microsoft.com/office/drawing/2014/main" id="{6FA883F0-0351-99EF-2A95-BCD9B0FB0E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1417638"/>
            <a:ext cx="1905000" cy="1905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5" name="Oval 8">
            <a:extLst>
              <a:ext uri="{FF2B5EF4-FFF2-40B4-BE49-F238E27FC236}">
                <a16:creationId xmlns:a16="http://schemas.microsoft.com/office/drawing/2014/main" id="{12F9AB39-63A4-CAD0-2DFB-376C548C9D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0" y="2255838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6" name="Oval 12">
            <a:extLst>
              <a:ext uri="{FF2B5EF4-FFF2-40B4-BE49-F238E27FC236}">
                <a16:creationId xmlns:a16="http://schemas.microsoft.com/office/drawing/2014/main" id="{492C00D6-FAE7-F433-5578-3F37BAA243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7600" y="1722438"/>
            <a:ext cx="76200" cy="76200"/>
          </a:xfrm>
          <a:prstGeom prst="ellipse">
            <a:avLst/>
          </a:prstGeom>
          <a:solidFill>
            <a:srgbClr val="463DF5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7" name="Oval 13">
            <a:extLst>
              <a:ext uri="{FF2B5EF4-FFF2-40B4-BE49-F238E27FC236}">
                <a16:creationId xmlns:a16="http://schemas.microsoft.com/office/drawing/2014/main" id="{3BF1877E-3C75-4392-9FBA-CC6F0B93BD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0" y="1874838"/>
            <a:ext cx="76200" cy="76200"/>
          </a:xfrm>
          <a:prstGeom prst="ellipse">
            <a:avLst/>
          </a:prstGeom>
          <a:solidFill>
            <a:srgbClr val="463DF5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8" name="Oval 14">
            <a:extLst>
              <a:ext uri="{FF2B5EF4-FFF2-40B4-BE49-F238E27FC236}">
                <a16:creationId xmlns:a16="http://schemas.microsoft.com/office/drawing/2014/main" id="{786DA364-78D0-B83C-C294-6CA37FD495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0" y="1493838"/>
            <a:ext cx="76200" cy="76200"/>
          </a:xfrm>
          <a:prstGeom prst="ellipse">
            <a:avLst/>
          </a:prstGeom>
          <a:solidFill>
            <a:srgbClr val="463DF5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9" name="Oval 15">
            <a:extLst>
              <a:ext uri="{FF2B5EF4-FFF2-40B4-BE49-F238E27FC236}">
                <a16:creationId xmlns:a16="http://schemas.microsoft.com/office/drawing/2014/main" id="{09E0F441-D839-44C5-3C01-BDD3A68B89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2179638"/>
            <a:ext cx="76200" cy="76200"/>
          </a:xfrm>
          <a:prstGeom prst="ellipse">
            <a:avLst/>
          </a:prstGeom>
          <a:solidFill>
            <a:srgbClr val="463DF5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0" name="Oval 16">
            <a:extLst>
              <a:ext uri="{FF2B5EF4-FFF2-40B4-BE49-F238E27FC236}">
                <a16:creationId xmlns:a16="http://schemas.microsoft.com/office/drawing/2014/main" id="{49806C82-6CB3-1D33-891F-EBD4F9596A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1874838"/>
            <a:ext cx="76200" cy="76200"/>
          </a:xfrm>
          <a:prstGeom prst="ellipse">
            <a:avLst/>
          </a:prstGeom>
          <a:solidFill>
            <a:srgbClr val="463DF5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1" name="Oval 17">
            <a:extLst>
              <a:ext uri="{FF2B5EF4-FFF2-40B4-BE49-F238E27FC236}">
                <a16:creationId xmlns:a16="http://schemas.microsoft.com/office/drawing/2014/main" id="{E84C6C0A-6945-1CFB-6CF9-3628270B8C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2179638"/>
            <a:ext cx="76200" cy="76200"/>
          </a:xfrm>
          <a:prstGeom prst="ellipse">
            <a:avLst/>
          </a:prstGeom>
          <a:solidFill>
            <a:srgbClr val="463DF5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2" name="Oval 18">
            <a:extLst>
              <a:ext uri="{FF2B5EF4-FFF2-40B4-BE49-F238E27FC236}">
                <a16:creationId xmlns:a16="http://schemas.microsoft.com/office/drawing/2014/main" id="{92E61E5B-EBF1-075D-B7AB-4B5199DC29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200" y="2255838"/>
            <a:ext cx="76200" cy="76200"/>
          </a:xfrm>
          <a:prstGeom prst="ellipse">
            <a:avLst/>
          </a:prstGeom>
          <a:solidFill>
            <a:srgbClr val="463DF5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3" name="Oval 6">
            <a:extLst>
              <a:ext uri="{FF2B5EF4-FFF2-40B4-BE49-F238E27FC236}">
                <a16:creationId xmlns:a16="http://schemas.microsoft.com/office/drawing/2014/main" id="{4F72D347-1CBA-DC88-019D-B1350183F2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3733800"/>
            <a:ext cx="1905000" cy="1905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4" name="Oval 10">
            <a:extLst>
              <a:ext uri="{FF2B5EF4-FFF2-40B4-BE49-F238E27FC236}">
                <a16:creationId xmlns:a16="http://schemas.microsoft.com/office/drawing/2014/main" id="{963AC0CC-21B2-4F07-E3FD-F9945E3247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4572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5" name="Oval 19">
            <a:extLst>
              <a:ext uri="{FF2B5EF4-FFF2-40B4-BE49-F238E27FC236}">
                <a16:creationId xmlns:a16="http://schemas.microsoft.com/office/drawing/2014/main" id="{73C20619-AAB6-6CF5-627F-16DD427BB5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0" y="4724400"/>
            <a:ext cx="76200" cy="76200"/>
          </a:xfrm>
          <a:prstGeom prst="ellipse">
            <a:avLst/>
          </a:prstGeom>
          <a:solidFill>
            <a:srgbClr val="463DF5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6" name="Oval 20">
            <a:extLst>
              <a:ext uri="{FF2B5EF4-FFF2-40B4-BE49-F238E27FC236}">
                <a16:creationId xmlns:a16="http://schemas.microsoft.com/office/drawing/2014/main" id="{632422F9-E063-BAD4-C190-211AF2F5E2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1000" y="5105400"/>
            <a:ext cx="76200" cy="76200"/>
          </a:xfrm>
          <a:prstGeom prst="ellipse">
            <a:avLst/>
          </a:prstGeom>
          <a:solidFill>
            <a:srgbClr val="463DF5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7" name="Oval 21">
            <a:extLst>
              <a:ext uri="{FF2B5EF4-FFF2-40B4-BE49-F238E27FC236}">
                <a16:creationId xmlns:a16="http://schemas.microsoft.com/office/drawing/2014/main" id="{13DFC5B0-C60A-BAF1-BAEB-2C96D78D2B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1400" y="4267200"/>
            <a:ext cx="76200" cy="76200"/>
          </a:xfrm>
          <a:prstGeom prst="ellipse">
            <a:avLst/>
          </a:prstGeom>
          <a:solidFill>
            <a:srgbClr val="463DF5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8" name="Oval 22">
            <a:extLst>
              <a:ext uri="{FF2B5EF4-FFF2-40B4-BE49-F238E27FC236}">
                <a16:creationId xmlns:a16="http://schemas.microsoft.com/office/drawing/2014/main" id="{930F0813-4A80-6DB5-D23B-2342C697E2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0" y="4419600"/>
            <a:ext cx="76200" cy="76200"/>
          </a:xfrm>
          <a:prstGeom prst="ellipse">
            <a:avLst/>
          </a:prstGeom>
          <a:solidFill>
            <a:srgbClr val="463DF5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9" name="Oval 23">
            <a:extLst>
              <a:ext uri="{FF2B5EF4-FFF2-40B4-BE49-F238E27FC236}">
                <a16:creationId xmlns:a16="http://schemas.microsoft.com/office/drawing/2014/main" id="{3B5B9FC9-74C5-79EC-A2F6-0FBE6C90BD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7600" y="5181600"/>
            <a:ext cx="76200" cy="76200"/>
          </a:xfrm>
          <a:prstGeom prst="ellipse">
            <a:avLst/>
          </a:prstGeom>
          <a:solidFill>
            <a:srgbClr val="463DF5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0" name="Oval 24">
            <a:extLst>
              <a:ext uri="{FF2B5EF4-FFF2-40B4-BE49-F238E27FC236}">
                <a16:creationId xmlns:a16="http://schemas.microsoft.com/office/drawing/2014/main" id="{357B43FF-A0C6-CD94-9AF5-6DC88E6F20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4800" y="3962400"/>
            <a:ext cx="76200" cy="76200"/>
          </a:xfrm>
          <a:prstGeom prst="ellipse">
            <a:avLst/>
          </a:prstGeom>
          <a:solidFill>
            <a:srgbClr val="463DF5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1B6EF-4EAB-95BE-5DD3-94658F642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Peek at Investigation 1.16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09D684-EE4B-A547-1381-8F24506969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209799"/>
          </a:xfrm>
        </p:spPr>
        <p:txBody>
          <a:bodyPr>
            <a:normAutofit fontScale="85000" lnSpcReduction="20000"/>
          </a:bodyPr>
          <a:lstStyle/>
          <a:p>
            <a:r>
              <a:rPr lang="en-US" b="0" i="0" dirty="0">
                <a:solidFill>
                  <a:srgbClr val="000000"/>
                </a:solidFill>
                <a:effectLst/>
              </a:rPr>
              <a:t>They mailed out questionnaires (postcards) to over 10 million people (about one-fourth of voters), hand addressing more than a quarter million postcards per day, whose names and addresses they obtained from club rosters, city directories, and (mostly) vehicle registration lists and telephone books.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378FDCB-FC14-0D5B-791D-8841F61622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3810000"/>
            <a:ext cx="5915025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5605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3D8A9-110D-E840-8E50-6B6A85779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Sampling from a population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E08C17-87F8-DC09-E260-D7A79B1AA5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If have a complete </a:t>
            </a:r>
            <a:r>
              <a:rPr lang="en-US" altLang="en-US" dirty="0">
                <a:solidFill>
                  <a:srgbClr val="C00000"/>
                </a:solidFill>
              </a:rPr>
              <a:t>sampling frame </a:t>
            </a:r>
            <a:r>
              <a:rPr lang="en-US" altLang="en-US" dirty="0"/>
              <a:t>and 100% response rate from a </a:t>
            </a:r>
            <a:r>
              <a:rPr lang="en-US" altLang="en-US" dirty="0">
                <a:solidFill>
                  <a:srgbClr val="C00000"/>
                </a:solidFill>
              </a:rPr>
              <a:t>random sample</a:t>
            </a:r>
            <a:r>
              <a:rPr lang="en-US" altLang="en-US" dirty="0"/>
              <a:t>, we can </a:t>
            </a:r>
            <a:r>
              <a:rPr lang="en-US" altLang="en-US" dirty="0">
                <a:solidFill>
                  <a:srgbClr val="C00000"/>
                </a:solidFill>
              </a:rPr>
              <a:t>generalize</a:t>
            </a:r>
            <a:r>
              <a:rPr lang="en-US" altLang="en-US" dirty="0"/>
              <a:t> from our sample to that population</a:t>
            </a:r>
          </a:p>
          <a:p>
            <a:r>
              <a:rPr lang="en-US" i="1" dirty="0"/>
              <a:t>Literary Digest</a:t>
            </a:r>
            <a:endParaRPr lang="en-US" dirty="0"/>
          </a:p>
          <a:p>
            <a:pPr lvl="1"/>
            <a:r>
              <a:rPr lang="en-US" dirty="0"/>
              <a:t>Bad sampling frame</a:t>
            </a:r>
          </a:p>
          <a:p>
            <a:pPr lvl="1"/>
            <a:r>
              <a:rPr lang="en-US" dirty="0"/>
              <a:t>Voluntary response bias</a:t>
            </a:r>
          </a:p>
          <a:p>
            <a:pPr lvl="1"/>
            <a:r>
              <a:rPr lang="en-US" dirty="0"/>
              <a:t>More about this in HW 3!</a:t>
            </a:r>
          </a:p>
        </p:txBody>
      </p:sp>
    </p:spTree>
    <p:extLst>
      <p:ext uri="{BB962C8B-B14F-4D97-AF65-F5344CB8AC3E}">
        <p14:creationId xmlns:p14="http://schemas.microsoft.com/office/powerpoint/2010/main" val="1141881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AC5DD432-7521-7C05-E745-44E10C2194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AND!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DCBE9E-2215-F0CA-77EE-4BCB7849FED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dirty="0"/>
              <a:t>With probability sampling, can determine the expected margin of error…</a:t>
            </a:r>
          </a:p>
          <a:p>
            <a:r>
              <a:rPr lang="en-US" altLang="en-US" dirty="0"/>
              <a:t>When we have the population (e.g., Gettysburg address), we can use simulation and/or theoretical results to predict the behavior of the </a:t>
            </a:r>
            <a:r>
              <a:rPr lang="en-US" altLang="en-US" i="1" dirty="0">
                <a:solidFill>
                  <a:srgbClr val="0070C0"/>
                </a:solidFill>
              </a:rPr>
              <a:t>sampling distribution</a:t>
            </a:r>
            <a:r>
              <a:rPr lang="en-US" altLang="en-US" dirty="0">
                <a:solidFill>
                  <a:srgbClr val="0070C0"/>
                </a:solidFill>
              </a:rPr>
              <a:t> </a:t>
            </a:r>
            <a:r>
              <a:rPr lang="en-US" altLang="en-US" dirty="0"/>
              <a:t>(distribution of statistic)</a:t>
            </a:r>
          </a:p>
          <a:p>
            <a:pPr lvl="1"/>
            <a:r>
              <a:rPr lang="en-US" altLang="en-US" dirty="0"/>
              <a:t>Shape?</a:t>
            </a:r>
          </a:p>
          <a:p>
            <a:pPr lvl="1"/>
            <a:r>
              <a:rPr lang="en-US" altLang="en-US" dirty="0"/>
              <a:t>Center?</a:t>
            </a:r>
          </a:p>
          <a:p>
            <a:pPr lvl="1"/>
            <a:r>
              <a:rPr lang="en-US" altLang="en-US" dirty="0"/>
              <a:t>Variability?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Default Them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12724</TotalTime>
  <Words>965</Words>
  <Application>Microsoft Office PowerPoint</Application>
  <PresentationFormat>On-screen Show (4:3)</PresentationFormat>
  <Paragraphs>165</Paragraphs>
  <Slides>25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Cambria Math</vt:lpstr>
      <vt:lpstr>Garamond</vt:lpstr>
      <vt:lpstr>Wingdings</vt:lpstr>
      <vt:lpstr>Default Theme</vt:lpstr>
      <vt:lpstr>Stat 301 – Day 13</vt:lpstr>
      <vt:lpstr>Last Time: Sampling</vt:lpstr>
      <vt:lpstr>Last Time – Sampling from Population</vt:lpstr>
      <vt:lpstr>Biased sampling method</vt:lpstr>
      <vt:lpstr>Last Time – Sampling from Population</vt:lpstr>
      <vt:lpstr>Recap</vt:lpstr>
      <vt:lpstr>Peek at Investigation 1.16</vt:lpstr>
      <vt:lpstr>Sampling from a population</vt:lpstr>
      <vt:lpstr>AND!</vt:lpstr>
      <vt:lpstr>Investigation 1.12 cont.</vt:lpstr>
      <vt:lpstr>Investigation 1.12 cont</vt:lpstr>
      <vt:lpstr>What if we increase the sample size?</vt:lpstr>
      <vt:lpstr>Suppose </vt:lpstr>
      <vt:lpstr>Here’s the catch</vt:lpstr>
      <vt:lpstr>Here’s the catch</vt:lpstr>
      <vt:lpstr>Finite Population</vt:lpstr>
      <vt:lpstr>Large population?</vt:lpstr>
      <vt:lpstr>Central Limit Theorem with finite population</vt:lpstr>
      <vt:lpstr>“Finite Population Correction Factor”</vt:lpstr>
      <vt:lpstr>Consequences for confidence interval</vt:lpstr>
      <vt:lpstr>Investigation 1.14 </vt:lpstr>
      <vt:lpstr>Finite Population…</vt:lpstr>
      <vt:lpstr>Non-sampling errors</vt:lpstr>
      <vt:lpstr>Precautions taken</vt:lpstr>
      <vt:lpstr>To Do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 301 – Day 6</dc:title>
  <dc:creator>ITS/CSS</dc:creator>
  <cp:lastModifiedBy>Beth L. Chance</cp:lastModifiedBy>
  <cp:revision>155</cp:revision>
  <cp:lastPrinted>2015-01-13T19:03:38Z</cp:lastPrinted>
  <dcterms:created xsi:type="dcterms:W3CDTF">2011-09-27T02:36:13Z</dcterms:created>
  <dcterms:modified xsi:type="dcterms:W3CDTF">2024-01-31T18:17:55Z</dcterms:modified>
</cp:coreProperties>
</file>