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6" r:id="rId2"/>
    <p:sldId id="378" r:id="rId3"/>
    <p:sldId id="379" r:id="rId4"/>
    <p:sldId id="381" r:id="rId5"/>
    <p:sldId id="376" r:id="rId6"/>
    <p:sldId id="384" r:id="rId7"/>
    <p:sldId id="383" r:id="rId8"/>
    <p:sldId id="350" r:id="rId9"/>
    <p:sldId id="380" r:id="rId10"/>
    <p:sldId id="377" r:id="rId11"/>
    <p:sldId id="360" r:id="rId12"/>
    <p:sldId id="382" r:id="rId13"/>
    <p:sldId id="358" r:id="rId14"/>
    <p:sldId id="375" r:id="rId15"/>
    <p:sldId id="352" r:id="rId16"/>
    <p:sldId id="359" r:id="rId17"/>
    <p:sldId id="356" r:id="rId18"/>
    <p:sldId id="361" r:id="rId19"/>
    <p:sldId id="362" r:id="rId20"/>
    <p:sldId id="371" r:id="rId21"/>
    <p:sldId id="372" r:id="rId22"/>
    <p:sldId id="373" r:id="rId23"/>
    <p:sldId id="374" r:id="rId24"/>
    <p:sldId id="326" r:id="rId25"/>
    <p:sldId id="355" r:id="rId26"/>
    <p:sldId id="353" r:id="rId27"/>
  </p:sldIdLst>
  <p:sldSz cx="9144000" cy="6858000" type="screen4x3"/>
  <p:notesSz cx="6954838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9" autoAdjust="0"/>
    <p:restoredTop sz="94434" autoAdjust="0"/>
  </p:normalViewPr>
  <p:slideViewPr>
    <p:cSldViewPr>
      <p:cViewPr varScale="1">
        <p:scale>
          <a:sx n="123" d="100"/>
          <a:sy n="123" d="100"/>
        </p:scale>
        <p:origin x="47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045EED7-8AF4-543E-3948-2673FC73FB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493935-96EC-983E-AA6A-58FFD66F04B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C8BF408-453E-414E-8B82-BFA073B7E8F3}" type="datetimeFigureOut">
              <a:rPr lang="en-US"/>
              <a:pPr>
                <a:defRPr/>
              </a:pPr>
              <a:t>1/29/2024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895B17-B2D6-B5DE-3062-990DD000D2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58A74D-AE9B-E4B3-845A-BEC39837E2F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BFAE25B-0D99-45EB-9F6A-ABEE00FC07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E0BA238-706A-90BA-0ED4-24F7D96B16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518B17-C6EC-5BF7-BCE3-E9E34701F2F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40175" y="0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448C797A-AD25-424D-AC73-F2D69E1D8769}" type="datetimeFigureOut">
              <a:rPr lang="en-US"/>
              <a:pPr>
                <a:defRPr/>
              </a:pPr>
              <a:t>1/29/2024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B78F661-AAC6-FE08-48D9-3A2B64BFBCA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698500"/>
            <a:ext cx="4656138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53" tIns="46026" rIns="92053" bIns="46026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8C53A3CB-B6C5-8DAA-63F3-B0C29694D7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95325" y="4422775"/>
            <a:ext cx="5564188" cy="4187825"/>
          </a:xfrm>
          <a:prstGeom prst="rect">
            <a:avLst/>
          </a:prstGeom>
        </p:spPr>
        <p:txBody>
          <a:bodyPr vert="horz" lIns="92053" tIns="46026" rIns="92053" bIns="46026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7F8C03-0166-5CE1-86D6-3946AD7FB39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13075" cy="465138"/>
          </a:xfrm>
          <a:prstGeom prst="rect">
            <a:avLst/>
          </a:prstGeom>
        </p:spPr>
        <p:txBody>
          <a:bodyPr vert="horz" lIns="92053" tIns="46026" rIns="92053" bIns="46026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40D878-7FDE-31E6-18B1-509E9C71FD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40175" y="8842375"/>
            <a:ext cx="3013075" cy="465138"/>
          </a:xfrm>
          <a:prstGeom prst="rect">
            <a:avLst/>
          </a:prstGeom>
        </p:spPr>
        <p:txBody>
          <a:bodyPr vert="horz" wrap="square" lIns="92053" tIns="46026" rIns="92053" bIns="4602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8F2E21A-2A3E-4237-ACC1-779B03898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BFAC3579-7AF9-D92D-8D03-0A2258ED8EA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BF7CC994-96AB-1FF5-6CCA-6E05420284E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A94331B3-B025-3889-2DDB-68F8FE356C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213F56-C1B3-4B8E-AAD0-71B7C3593B41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CDE6C4E9-8022-BCD2-3F66-FD8ECDB798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2A729859-DD22-B715-00E9-F301DE3E3B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Coin tossing</a:t>
            </a:r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74C36278-9A01-FAE5-4E8C-AFBB0B3C4D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3DA16B1-2C9D-40DB-BA44-334C2497A97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7">
            <a:extLst>
              <a:ext uri="{FF2B5EF4-FFF2-40B4-BE49-F238E27FC236}">
                <a16:creationId xmlns:a16="http://schemas.microsoft.com/office/drawing/2014/main" id="{36C5F640-9883-1546-B22E-7F051D9161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" name="Line 8">
            <a:extLst>
              <a:ext uri="{FF2B5EF4-FFF2-40B4-BE49-F238E27FC236}">
                <a16:creationId xmlns:a16="http://schemas.microsoft.com/office/drawing/2014/main" id="{05B13425-C628-F53D-4461-2C5778FDD22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17B3C2-82AC-70C1-94D3-2160C35460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635FCB7-A9A8-57FC-A00C-4ADDB691D35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644FC4-96A9-DE79-98FB-B3F660F3C2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64587-DEF4-491F-A2AB-4E30A7855B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672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F6DB25-E43A-93ED-4B82-B8177F89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FF7857-E8AD-C8B7-6915-4DF8351E951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3831E3-4E8F-CB3C-4AB3-3527E5F626E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50898-6349-4B18-AC7F-3851C1CB12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323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BF2E73-1E82-85C1-137E-EA9E7BA68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A9D5DB-1F02-82C9-FF17-09AB66AC02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DFDF5B-DFA0-4EBA-089F-1DBDE42FA8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F3EC5C-BD83-4DBA-B087-0804538E94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311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23F483A-8834-B83F-9001-77F8E774C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5BFC8A4-3999-372D-54DF-3BEAFD351C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67CF67E-39B6-A9C2-6290-B69C7CE791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C0A119-7632-4ABE-8F9C-D4B91DA446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0416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57CA2E-0985-2BD2-8DB2-1B7285F988D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0F68EC-CA66-B752-4D32-40BBAE8714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3A1C9E-7B95-A048-96A1-5269A491BC9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C96FC-E687-40BB-93A1-3EB9BCC18B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9756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F31BFD-04BE-473E-306C-7AE2F116CD0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09429B-8793-142F-8A08-D79F8BA16F8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114ED4-B952-7E26-0DFD-BEF90841AF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E1F33-F38C-49ED-96A9-94368B66D5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1902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144B174-3675-628A-C82F-B319C1978F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E2791B9-DC5C-DE9B-1185-2419513906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1C98821-DE9F-6557-40EF-6E15C712E5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D72835-C065-4493-B2A7-919B996F63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07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CF63A04B-A0E3-92EE-1B37-E08E4D5AB8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B5B2E47-5E54-98B4-B6B8-FCCC0CFFE3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20139C-6E0C-2860-A994-EA58A63F11D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BE662-1041-480F-874D-8E3886EDB0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3025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B26B717-1D0B-6716-FFDD-1DE3201915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E601E87-5CBD-4ADB-B75D-621591E174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75BE0E-13B5-46CD-20A5-261919F3D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83E6E-CB1B-42F8-8BF6-AA4D8E9B75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92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E3948FC-DBB4-0A35-9F65-6EA7E13BB9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E552F70-16E7-B49E-36D2-115CC246E2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0EB3A6-14E3-6729-D6CB-C5C03D06F3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3DF8F-7645-42E0-BB51-FE0B495E3E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158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93DA80B-42D0-5AC7-9150-30227DA0653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B04347B-A8D3-D184-94BD-31E417A319C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3642A8-532D-294A-A428-3B47C32579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BCD8F-96D0-421C-8E62-1CCC495B72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8615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FA7D0D76-0297-012C-727C-092FC11A1EE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F2E41AB-E04F-AC7C-46F0-18A20E64F0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69BD980C-8F68-21DB-DB7C-B4929A94BAF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015B94C0-1CB7-981A-411F-9DEBDFECD1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D2D88D09-DE25-B2D3-F13A-2BF27FB67DF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Garamond" panose="02020404030301010803" pitchFamily="18" charset="0"/>
              </a:defRPr>
            </a:lvl1pPr>
          </a:lstStyle>
          <a:p>
            <a:pPr>
              <a:defRPr/>
            </a:pPr>
            <a:fld id="{4C2F3481-F3F6-4447-83BE-5DF3FA2AEB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>
            <a:extLst>
              <a:ext uri="{FF2B5EF4-FFF2-40B4-BE49-F238E27FC236}">
                <a16:creationId xmlns:a16="http://schemas.microsoft.com/office/drawing/2014/main" id="{3A06419A-BC4A-D348-2D1A-73A465EC1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2147483646 h 1000"/>
              <a:gd name="T2" fmla="*/ 0 w 1000"/>
              <a:gd name="T3" fmla="*/ 0 h 1000"/>
              <a:gd name="T4" fmla="*/ 2147483646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Line 8">
            <a:extLst>
              <a:ext uri="{FF2B5EF4-FFF2-40B4-BE49-F238E27FC236}">
                <a16:creationId xmlns:a16="http://schemas.microsoft.com/office/drawing/2014/main" id="{0E97BF38-5344-4D1D-D1F6-7E5B2DE018E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anose="05000000000000000000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w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>
            <a:extLst>
              <a:ext uri="{FF2B5EF4-FFF2-40B4-BE49-F238E27FC236}">
                <a16:creationId xmlns:a16="http://schemas.microsoft.com/office/drawing/2014/main" id="{20B43BE3-F93B-9EC1-5498-BD912CEE456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Stat 301 – Day 12</a:t>
            </a:r>
          </a:p>
        </p:txBody>
      </p:sp>
      <p:sp>
        <p:nvSpPr>
          <p:cNvPr id="5123" name="Subtitle 2">
            <a:extLst>
              <a:ext uri="{FF2B5EF4-FFF2-40B4-BE49-F238E27FC236}">
                <a16:creationId xmlns:a16="http://schemas.microsoft.com/office/drawing/2014/main" id="{3ABFC3D2-3CCF-9578-2CE4-8B4924531D4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992313" y="2552700"/>
            <a:ext cx="6553200" cy="1752600"/>
          </a:xfrm>
        </p:spPr>
        <p:txBody>
          <a:bodyPr/>
          <a:lstStyle/>
          <a:p>
            <a:pPr eaLnBrk="1" hangingPunct="1"/>
            <a:r>
              <a:rPr lang="en-US" altLang="en-US"/>
              <a:t>Sampling from finite populations</a:t>
            </a:r>
          </a:p>
        </p:txBody>
      </p:sp>
      <p:pic>
        <p:nvPicPr>
          <p:cNvPr id="5124" name="Picture 6">
            <a:extLst>
              <a:ext uri="{FF2B5EF4-FFF2-40B4-BE49-F238E27FC236}">
                <a16:creationId xmlns:a16="http://schemas.microsoft.com/office/drawing/2014/main" id="{236788D2-4CF5-2DCB-A6FD-27EDCC3DFB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124200"/>
            <a:ext cx="41624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9AF0216F-8C46-0FF5-4B0E-27E1EFB986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Recap of Quiz 3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243" name="Content Placeholder 2">
                <a:extLst>
                  <a:ext uri="{FF2B5EF4-FFF2-40B4-BE49-F238E27FC236}">
                    <a16:creationId xmlns:a16="http://schemas.microsoft.com/office/drawing/2014/main" id="{5B4ADBCD-2E5B-F8AD-0555-0B79790159CA}"/>
                  </a:ext>
                </a:extLst>
              </p:cNvPr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r>
                  <a:rPr lang="en-US" altLang="en-US" dirty="0"/>
                  <a:t>Check for feedback, partial credit</a:t>
                </a:r>
              </a:p>
              <a:p>
                <a:r>
                  <a:rPr lang="en-US" altLang="en-US" dirty="0"/>
                  <a:t>Binomial process: count number of successes in </a:t>
                </a:r>
                <a:r>
                  <a:rPr lang="en-US" altLang="en-US" i="1" dirty="0"/>
                  <a:t>n</a:t>
                </a:r>
                <a:r>
                  <a:rPr lang="en-US" altLang="en-US" dirty="0"/>
                  <a:t> independent observations from random process with constant probability of success (next slide)</a:t>
                </a:r>
              </a:p>
              <a:p>
                <a:r>
                  <a:rPr lang="en-US" altLang="en-US" dirty="0"/>
                  <a:t>SD of what…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𝑆𝐷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d>
                          <m:d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</m:d>
                      </m:e>
                    </m:rad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en-US" sz="2800" dirty="0"/>
                  <a:t> vs. </a:t>
                </a:r>
                <a14:m>
                  <m:oMath xmlns:m="http://schemas.openxmlformats.org/officeDocument/2006/math"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𝑆𝐷</m:t>
                    </m:r>
                    <m:d>
                      <m:dPr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alt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altLang="en-US" sz="28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×(1−</m:t>
                            </m:r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altLang="en-US" sz="2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altLang="en-US" dirty="0"/>
              </a:p>
              <a:p>
                <a:r>
                  <a:rPr lang="en-US" altLang="en-US" dirty="0"/>
                  <a:t>Standardizing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𝑜𝑏𝑠𝑒𝑟𝑣𝑒𝑑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𝑠𝑡𝑎𝑡𝑖𝑠𝑡𝑖𝑐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𝑛𝑢𝑙𝑙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𝑚𝑒𝑎𝑛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𝑆𝐷</m:t>
                          </m:r>
                          <m:d>
                            <m:d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𝑠𝑡𝑎𝑡𝑖𝑠𝑡𝑖𝑐</m:t>
                              </m:r>
                            </m:e>
                          </m:d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 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𝑆𝐷</m:t>
                          </m:r>
                          <m:d>
                            <m:d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𝑆𝐷</m:t>
                          </m:r>
                          <m:d>
                            <m:dPr>
                              <m:ctrlPr>
                                <a:rPr lang="en-US" alt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en-US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den>
                      </m:f>
                    </m:oMath>
                  </m:oMathPara>
                </a14:m>
                <a:endParaRPr lang="en-US" altLang="en-US" dirty="0"/>
              </a:p>
              <a:p>
                <a:r>
                  <a:rPr lang="en-US" altLang="en-US" dirty="0"/>
                  <a:t>Continuity correction: trying to include the “missing” probability (adding or subtracting 0.5)</a:t>
                </a:r>
              </a:p>
            </p:txBody>
          </p:sp>
        </mc:Choice>
        <mc:Fallback>
          <p:sp>
            <p:nvSpPr>
              <p:cNvPr id="10243" name="Content Placeholder 2">
                <a:extLst>
                  <a:ext uri="{FF2B5EF4-FFF2-40B4-BE49-F238E27FC236}">
                    <a16:creationId xmlns:a16="http://schemas.microsoft.com/office/drawing/2014/main" id="{5B4ADBCD-2E5B-F8AD-0555-0B79790159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22" t="-2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BB808C17-841D-71CE-1A34-03D44CCE1B3A}"/>
              </a:ext>
            </a:extLst>
          </p:cNvPr>
          <p:cNvSpPr txBox="1"/>
          <p:nvPr/>
        </p:nvSpPr>
        <p:spPr>
          <a:xfrm>
            <a:off x="4538420" y="354757"/>
            <a:ext cx="3962400" cy="23083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rgbClr val="2D3B45"/>
                </a:solidFill>
                <a:effectLst/>
                <a:latin typeface="Lato Extended"/>
              </a:rPr>
              <a:t>Sample size does not affect whether or not it is binomial. Though there are 4 options, there are only 2 possible outcomes(correct or incorrect). And because each subject is brought into the room individually, there is no way for one test to affect the other. 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uiExpand="1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B66428A7-ACC8-DB16-8CBA-7EB29A7797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Binomial process?</a:t>
            </a:r>
          </a:p>
        </p:txBody>
      </p:sp>
      <p:sp>
        <p:nvSpPr>
          <p:cNvPr id="11267" name="Text Placeholder 3">
            <a:extLst>
              <a:ext uri="{FF2B5EF4-FFF2-40B4-BE49-F238E27FC236}">
                <a16:creationId xmlns:a16="http://schemas.microsoft.com/office/drawing/2014/main" id="{5B890D4F-A945-CE55-0D70-6582F41D5C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Studies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650543-25CA-488A-78AB-035BE9AC790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Marine picking cancer bags</a:t>
            </a:r>
          </a:p>
          <a:p>
            <a:pPr>
              <a:defRPr/>
            </a:pPr>
            <a:r>
              <a:rPr lang="en-US" dirty="0"/>
              <a:t>Testing one person for clairvoyance</a:t>
            </a:r>
          </a:p>
          <a:p>
            <a:pPr>
              <a:defRPr/>
            </a:pPr>
            <a:r>
              <a:rPr lang="en-US" dirty="0"/>
              <a:t>Dropping toast</a:t>
            </a:r>
          </a:p>
          <a:p>
            <a:pPr>
              <a:defRPr/>
            </a:pPr>
            <a:r>
              <a:rPr lang="en-US" dirty="0"/>
              <a:t>Muffin chasing balls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i="1" dirty="0"/>
              <a:t>With each trial, is some “chance” of success; </a:t>
            </a:r>
          </a:p>
        </p:txBody>
      </p:sp>
      <p:sp>
        <p:nvSpPr>
          <p:cNvPr id="11269" name="Text Placeholder 5">
            <a:extLst>
              <a:ext uri="{FF2B5EF4-FFF2-40B4-BE49-F238E27FC236}">
                <a16:creationId xmlns:a16="http://schemas.microsoft.com/office/drawing/2014/main" id="{4BA55E66-0B30-6D50-942D-988CD2E20F2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/>
              <a:t>Ok?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933D8F-D626-9E82-0960-C3BF8B35F72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Babies picking a toy</a:t>
            </a:r>
          </a:p>
          <a:p>
            <a:pPr>
              <a:defRPr/>
            </a:pPr>
            <a:r>
              <a:rPr lang="en-US" dirty="0"/>
              <a:t>You picking Bob or Tim</a:t>
            </a:r>
          </a:p>
          <a:p>
            <a:pPr>
              <a:defRPr/>
            </a:pPr>
            <a:r>
              <a:rPr lang="en-US" dirty="0"/>
              <a:t>Children trick or treating</a:t>
            </a:r>
          </a:p>
          <a:p>
            <a:pPr>
              <a:defRPr/>
            </a:pPr>
            <a:r>
              <a:rPr lang="en-US" dirty="0"/>
              <a:t>Kissing couples</a:t>
            </a:r>
          </a:p>
          <a:p>
            <a:pPr marL="0" indent="0">
              <a:buFont typeface="Wingdings" panose="05000000000000000000" pitchFamily="2" charset="2"/>
              <a:buNone/>
              <a:defRPr/>
            </a:pPr>
            <a:r>
              <a:rPr lang="en-US" i="1" dirty="0"/>
              <a:t>Assuming identical infants, couples, trick or treaters</a:t>
            </a:r>
          </a:p>
          <a:p>
            <a:pPr>
              <a:defRPr/>
            </a:pPr>
            <a:r>
              <a:rPr lang="en-US" dirty="0"/>
              <a:t>Not ok: mac or PC</a:t>
            </a:r>
          </a:p>
        </p:txBody>
      </p:sp>
      <p:pic>
        <p:nvPicPr>
          <p:cNvPr id="11271" name="Picture 2" descr="https://www.rossmanchance.com/stat301W21/hw/hw2_files/image001.jpg">
            <a:extLst>
              <a:ext uri="{FF2B5EF4-FFF2-40B4-BE49-F238E27FC236}">
                <a16:creationId xmlns:a16="http://schemas.microsoft.com/office/drawing/2014/main" id="{2704692E-1485-BF0D-562B-A46DD37E6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338" y="152400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957B07-9EB0-A6A4-7830-A97522C9D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Investigation 1.12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271133C-5DDC-13ED-BBEE-84C404C48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took a sample of 10 words.  Is it ok to assume the observations are coming from a random process (constant stream of information, outcome of an individual observation is random)?</a:t>
            </a:r>
          </a:p>
        </p:txBody>
      </p:sp>
    </p:spTree>
    <p:extLst>
      <p:ext uri="{BB962C8B-B14F-4D97-AF65-F5344CB8AC3E}">
        <p14:creationId xmlns:p14="http://schemas.microsoft.com/office/powerpoint/2010/main" val="4164098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89F3FD36-74CC-D8EB-B94A-66C14F25CE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Today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389FDA69-E396-DD30-EF8F-2BAC80B7D47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Rather than sampling from a random process, we can select observational units (with fixed characteristics) from a population.</a:t>
            </a:r>
          </a:p>
          <a:p>
            <a:pPr lvl="1"/>
            <a:r>
              <a:rPr lang="en-US" altLang="en-US"/>
              <a:t>These observations have fixed characteristics (e.g., vegetarian? Left-handed?)</a:t>
            </a:r>
          </a:p>
          <a:p>
            <a:r>
              <a:rPr lang="en-US" altLang="en-US"/>
              <a:t>The randomness is in which observational units end up in our sample…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391C87-70A8-FA1F-D7AE-6C529059FA7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4350" y="1600200"/>
            <a:ext cx="8229600" cy="4530725"/>
          </a:xfrm>
        </p:spPr>
        <p:txBody>
          <a:bodyPr/>
          <a:lstStyle/>
          <a:p>
            <a:r>
              <a:rPr lang="en-US" altLang="en-US" dirty="0"/>
              <a:t>Have an infinite process or a finite population</a:t>
            </a:r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But only able to gather data on a sample</a:t>
            </a:r>
          </a:p>
          <a:p>
            <a:endParaRPr lang="en-US" altLang="en-US" dirty="0"/>
          </a:p>
          <a:p>
            <a:r>
              <a:rPr lang="en-US" altLang="en-US" dirty="0"/>
              <a:t>Measuring a categorical variable, calculate a statistic (count or proportion of successes)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8F17CFB-2059-6344-74CA-348D6B7F0801}"/>
              </a:ext>
            </a:extLst>
          </p:cNvPr>
          <p:cNvSpPr/>
          <p:nvPr/>
        </p:nvSpPr>
        <p:spPr>
          <a:xfrm>
            <a:off x="5791200" y="4648200"/>
            <a:ext cx="2362200" cy="304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13B13E1-E885-3F7F-0F90-4F54B4AF494F}"/>
              </a:ext>
            </a:extLst>
          </p:cNvPr>
          <p:cNvSpPr/>
          <p:nvPr/>
        </p:nvSpPr>
        <p:spPr>
          <a:xfrm>
            <a:off x="1447800" y="4648200"/>
            <a:ext cx="2362200" cy="304800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341" name="Title 1">
            <a:extLst>
              <a:ext uri="{FF2B5EF4-FFF2-40B4-BE49-F238E27FC236}">
                <a16:creationId xmlns:a16="http://schemas.microsoft.com/office/drawing/2014/main" id="{28DAA702-38DA-222F-C934-D8B947C8C4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Sampling from process or population</a:t>
            </a:r>
          </a:p>
        </p:txBody>
      </p:sp>
      <p:pic>
        <p:nvPicPr>
          <p:cNvPr id="39938" name="Picture 2" descr="https://www.photoshopgurus.com/forum/attachments/photoshop-newbies/50179d1414610792t-how-do-i-draw-wavy-line-select-path-then-follow-text-wavy-line-png">
            <a:extLst>
              <a:ext uri="{FF2B5EF4-FFF2-40B4-BE49-F238E27FC236}">
                <a16:creationId xmlns:a16="http://schemas.microsoft.com/office/drawing/2014/main" id="{6B1114AB-6F1F-1177-3841-57D891551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71713"/>
            <a:ext cx="3962400" cy="159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http://umcdunes.org/wp-content/uploads/2013/08/world-population-courtesy-www.audiotech.com_.png">
            <a:extLst>
              <a:ext uri="{FF2B5EF4-FFF2-40B4-BE49-F238E27FC236}">
                <a16:creationId xmlns:a16="http://schemas.microsoft.com/office/drawing/2014/main" id="{FEF71E2B-6638-E5C7-187B-19CBD368B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44713"/>
            <a:ext cx="381000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10526B6-087E-FAC7-B806-292EFBCAA36B}"/>
              </a:ext>
            </a:extLst>
          </p:cNvPr>
          <p:cNvCxnSpPr/>
          <p:nvPr/>
        </p:nvCxnSpPr>
        <p:spPr>
          <a:xfrm>
            <a:off x="1219200" y="3124200"/>
            <a:ext cx="4572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3A86438E-B8BA-E298-3DD2-0248496963A3}"/>
              </a:ext>
            </a:extLst>
          </p:cNvPr>
          <p:cNvCxnSpPr/>
          <p:nvPr/>
        </p:nvCxnSpPr>
        <p:spPr>
          <a:xfrm flipH="1">
            <a:off x="2362200" y="2895600"/>
            <a:ext cx="609600" cy="1905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357CC15-B448-E1CE-C8FF-DAEB76E7918C}"/>
              </a:ext>
            </a:extLst>
          </p:cNvPr>
          <p:cNvCxnSpPr/>
          <p:nvPr/>
        </p:nvCxnSpPr>
        <p:spPr>
          <a:xfrm flipH="1">
            <a:off x="3352800" y="3124200"/>
            <a:ext cx="609600" cy="167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37795F-183E-7637-36CB-435F248CE086}"/>
              </a:ext>
            </a:extLst>
          </p:cNvPr>
          <p:cNvCxnSpPr/>
          <p:nvPr/>
        </p:nvCxnSpPr>
        <p:spPr>
          <a:xfrm>
            <a:off x="5715000" y="3429000"/>
            <a:ext cx="60960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2027371-CCC0-3DE8-4E5E-1D2A193283BF}"/>
              </a:ext>
            </a:extLst>
          </p:cNvPr>
          <p:cNvCxnSpPr/>
          <p:nvPr/>
        </p:nvCxnSpPr>
        <p:spPr>
          <a:xfrm flipH="1">
            <a:off x="6934200" y="2895600"/>
            <a:ext cx="457200" cy="1828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B2B3375-1E28-A7FD-9A62-1D9A8DAD25AA}"/>
              </a:ext>
            </a:extLst>
          </p:cNvPr>
          <p:cNvCxnSpPr/>
          <p:nvPr/>
        </p:nvCxnSpPr>
        <p:spPr>
          <a:xfrm flipH="1">
            <a:off x="7620000" y="2819400"/>
            <a:ext cx="762000" cy="1981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6F03BD0-4941-BAD2-65B0-99250F2623B9}"/>
              </a:ext>
            </a:extLst>
          </p:cNvPr>
          <p:cNvCxnSpPr/>
          <p:nvPr/>
        </p:nvCxnSpPr>
        <p:spPr>
          <a:xfrm>
            <a:off x="3613150" y="4800600"/>
            <a:ext cx="4254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15C3ABD-3939-F923-0DC3-8D13A37550B3}"/>
              </a:ext>
            </a:extLst>
          </p:cNvPr>
          <p:cNvCxnSpPr/>
          <p:nvPr/>
        </p:nvCxnSpPr>
        <p:spPr>
          <a:xfrm flipH="1">
            <a:off x="5410200" y="4800600"/>
            <a:ext cx="6096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A82D2375-D948-2FAF-9B18-C467DF3C32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29150" y="4573588"/>
          <a:ext cx="31115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9639" imgH="203112" progId="Equation.3">
                  <p:embed/>
                </p:oleObj>
              </mc:Choice>
              <mc:Fallback>
                <p:oleObj name="Equation" r:id="rId4" imgW="139639" imgH="203112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9150" y="4573588"/>
                        <a:ext cx="311150" cy="452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9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24FA3854-DA42-2369-2FCF-D58225361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Sampling from process or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76F27-FD58-7AB5-DCB9-E54031DA1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/>
              <a:t>Process: Coin flip</a:t>
            </a:r>
          </a:p>
          <a:p>
            <a:pPr lvl="1">
              <a:defRPr/>
            </a:pPr>
            <a:r>
              <a:rPr lang="en-US" dirty="0"/>
              <a:t>Outcome of each coin flip is random</a:t>
            </a:r>
          </a:p>
          <a:p>
            <a:pPr lvl="1">
              <a:defRPr/>
            </a:pPr>
            <a:r>
              <a:rPr lang="en-US" dirty="0"/>
              <a:t>Parameter: Probability of heads</a:t>
            </a:r>
          </a:p>
          <a:p>
            <a:pPr lvl="1">
              <a:defRPr/>
            </a:pPr>
            <a:r>
              <a:rPr lang="en-US" sz="2200" dirty="0"/>
              <a:t>Examples: identify correct breath sample/did red competitor win/ racquet spins/kiss right or left/survive or die/Bob or Tim</a:t>
            </a:r>
          </a:p>
          <a:p>
            <a:pPr>
              <a:defRPr/>
            </a:pPr>
            <a:r>
              <a:rPr lang="en-US" dirty="0"/>
              <a:t>Population: Sampling words from Gettysburg Address</a:t>
            </a:r>
          </a:p>
          <a:p>
            <a:pPr lvl="1">
              <a:defRPr/>
            </a:pPr>
            <a:r>
              <a:rPr lang="en-US" dirty="0"/>
              <a:t>Whether or not word is short is not random</a:t>
            </a:r>
          </a:p>
          <a:p>
            <a:pPr lvl="1">
              <a:defRPr/>
            </a:pPr>
            <a:r>
              <a:rPr lang="en-US" dirty="0"/>
              <a:t>But which words I end up with is</a:t>
            </a:r>
          </a:p>
          <a:p>
            <a:pPr lvl="1">
              <a:defRPr/>
            </a:pPr>
            <a:r>
              <a:rPr lang="en-US" dirty="0"/>
              <a:t>Parameter: Proportion of all words in Gettysburg Address that are short (</a:t>
            </a:r>
            <a:r>
              <a:rPr lang="en-US" dirty="0">
                <a:latin typeface="Symbol" panose="05050102010706020507" pitchFamily="18" charset="2"/>
              </a:rPr>
              <a:t>p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01249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F02E426-14A5-E4C5-222E-4D570AAA23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Investigation 1.12</a:t>
            </a:r>
          </a:p>
        </p:txBody>
      </p:sp>
      <p:sp>
        <p:nvSpPr>
          <p:cNvPr id="15363" name="Content Placeholder 2">
            <a:extLst>
              <a:ext uri="{FF2B5EF4-FFF2-40B4-BE49-F238E27FC236}">
                <a16:creationId xmlns:a16="http://schemas.microsoft.com/office/drawing/2014/main" id="{13C054B8-7784-E776-CBF2-4B6BCB46CB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4F101697-481A-6AFF-CC03-363B46D031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B0E15-42B0-0BDA-D3DC-4F9DCF866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6172200" cy="4530725"/>
          </a:xfrm>
        </p:spPr>
        <p:txBody>
          <a:bodyPr>
            <a:normAutofit fontScale="92500"/>
          </a:bodyPr>
          <a:lstStyle/>
          <a:p>
            <a:pPr>
              <a:defRPr/>
            </a:pPr>
            <a:r>
              <a:rPr lang="en-US" dirty="0"/>
              <a:t>If our sampling method is biased, we cannot trust what our sample says about the population</a:t>
            </a:r>
          </a:p>
          <a:p>
            <a:pPr>
              <a:defRPr/>
            </a:pPr>
            <a:r>
              <a:rPr lang="en-US" dirty="0"/>
              <a:t>If our sampling method is unbiased (e.g., random sampling) will be willing to generalize from our sample to the larger population </a:t>
            </a:r>
          </a:p>
          <a:p>
            <a:pPr>
              <a:defRPr/>
            </a:pPr>
            <a:r>
              <a:rPr lang="en-US" dirty="0"/>
              <a:t>How close do we expect the sample proportion to be to the population proportion?</a:t>
            </a:r>
          </a:p>
        </p:txBody>
      </p:sp>
      <p:sp>
        <p:nvSpPr>
          <p:cNvPr id="4" name="Oval 4">
            <a:extLst>
              <a:ext uri="{FF2B5EF4-FFF2-40B4-BE49-F238E27FC236}">
                <a16:creationId xmlns:a16="http://schemas.microsoft.com/office/drawing/2014/main" id="{6FA883F0-0351-99EF-2A95-BCD9B0FB0E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1417638"/>
            <a:ext cx="19050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12F9AB39-63A4-CAD0-2DFB-376C548C9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0" y="2255838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492C00D6-FAE7-F433-5578-3F37BAA243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1722438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7" name="Oval 13">
            <a:extLst>
              <a:ext uri="{FF2B5EF4-FFF2-40B4-BE49-F238E27FC236}">
                <a16:creationId xmlns:a16="http://schemas.microsoft.com/office/drawing/2014/main" id="{3BF1877E-3C75-4392-9FBA-CC6F0B93BD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5600" y="1874838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8" name="Oval 14">
            <a:extLst>
              <a:ext uri="{FF2B5EF4-FFF2-40B4-BE49-F238E27FC236}">
                <a16:creationId xmlns:a16="http://schemas.microsoft.com/office/drawing/2014/main" id="{786DA364-78D0-B83C-C294-6CA37FD495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493838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9" name="Oval 15">
            <a:extLst>
              <a:ext uri="{FF2B5EF4-FFF2-40B4-BE49-F238E27FC236}">
                <a16:creationId xmlns:a16="http://schemas.microsoft.com/office/drawing/2014/main" id="{09E0F441-D839-44C5-3C01-BDD3A68B89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9000" y="2179638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0" name="Oval 16">
            <a:extLst>
              <a:ext uri="{FF2B5EF4-FFF2-40B4-BE49-F238E27FC236}">
                <a16:creationId xmlns:a16="http://schemas.microsoft.com/office/drawing/2014/main" id="{49806C82-6CB3-1D33-891F-EBD4F9596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6600" y="1874838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1" name="Oval 17">
            <a:extLst>
              <a:ext uri="{FF2B5EF4-FFF2-40B4-BE49-F238E27FC236}">
                <a16:creationId xmlns:a16="http://schemas.microsoft.com/office/drawing/2014/main" id="{E84C6C0A-6945-1CFB-6CF9-3628270B8C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179638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2" name="Oval 18">
            <a:extLst>
              <a:ext uri="{FF2B5EF4-FFF2-40B4-BE49-F238E27FC236}">
                <a16:creationId xmlns:a16="http://schemas.microsoft.com/office/drawing/2014/main" id="{92E61E5B-EBF1-075D-B7AB-4B5199DC29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34200" y="2255838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3" name="Oval 6">
            <a:extLst>
              <a:ext uri="{FF2B5EF4-FFF2-40B4-BE49-F238E27FC236}">
                <a16:creationId xmlns:a16="http://schemas.microsoft.com/office/drawing/2014/main" id="{4F72D347-1CBA-DC88-019D-B1350183F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800" y="3733800"/>
            <a:ext cx="1905000" cy="1905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4" name="Oval 10">
            <a:extLst>
              <a:ext uri="{FF2B5EF4-FFF2-40B4-BE49-F238E27FC236}">
                <a16:creationId xmlns:a16="http://schemas.microsoft.com/office/drawing/2014/main" id="{963AC0CC-21B2-4F07-E3FD-F9945E3247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6200" y="4572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5" name="Oval 19">
            <a:extLst>
              <a:ext uri="{FF2B5EF4-FFF2-40B4-BE49-F238E27FC236}">
                <a16:creationId xmlns:a16="http://schemas.microsoft.com/office/drawing/2014/main" id="{73C20619-AAB6-6CF5-627F-16DD427BB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4724400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6" name="Oval 20">
            <a:extLst>
              <a:ext uri="{FF2B5EF4-FFF2-40B4-BE49-F238E27FC236}">
                <a16:creationId xmlns:a16="http://schemas.microsoft.com/office/drawing/2014/main" id="{632422F9-E063-BAD4-C190-211AF2F5E2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0" y="5105400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7" name="Oval 21">
            <a:extLst>
              <a:ext uri="{FF2B5EF4-FFF2-40B4-BE49-F238E27FC236}">
                <a16:creationId xmlns:a16="http://schemas.microsoft.com/office/drawing/2014/main" id="{13DFC5B0-C60A-BAF1-BAEB-2C96D78D2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267200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8" name="Oval 22">
            <a:extLst>
              <a:ext uri="{FF2B5EF4-FFF2-40B4-BE49-F238E27FC236}">
                <a16:creationId xmlns:a16="http://schemas.microsoft.com/office/drawing/2014/main" id="{930F0813-4A80-6DB5-D23B-2342C697E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4419600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19" name="Oval 23">
            <a:extLst>
              <a:ext uri="{FF2B5EF4-FFF2-40B4-BE49-F238E27FC236}">
                <a16:creationId xmlns:a16="http://schemas.microsoft.com/office/drawing/2014/main" id="{3B5B9FC9-74C5-79EC-A2F6-0FBE6C90BD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67600" y="5181600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  <p:sp>
        <p:nvSpPr>
          <p:cNvPr id="20" name="Oval 24">
            <a:extLst>
              <a:ext uri="{FF2B5EF4-FFF2-40B4-BE49-F238E27FC236}">
                <a16:creationId xmlns:a16="http://schemas.microsoft.com/office/drawing/2014/main" id="{357B43FF-A0C6-CD94-9AF5-6DC88E6F2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3962400"/>
            <a:ext cx="76200" cy="76200"/>
          </a:xfrm>
          <a:prstGeom prst="ellipse">
            <a:avLst/>
          </a:prstGeom>
          <a:solidFill>
            <a:srgbClr val="463DF5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EAC07614-A3A6-D5D3-DD7A-AAD11CD2D5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Here’s the catch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6F624-BB33-6BA7-7FD6-2126BF67F9B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Consider a sample of size 5 from a population of 268 words with 125 successes</a:t>
            </a:r>
          </a:p>
          <a:p>
            <a:pPr lvl="1"/>
            <a:r>
              <a:rPr lang="en-US" altLang="en-US"/>
              <a:t>Proportion of </a:t>
            </a:r>
            <a:r>
              <a:rPr lang="en-US" altLang="en-US" i="1"/>
              <a:t>e-</a:t>
            </a:r>
            <a:r>
              <a:rPr lang="en-US" altLang="en-US"/>
              <a:t>words in population: 0.466</a:t>
            </a:r>
          </a:p>
          <a:p>
            <a:r>
              <a:rPr lang="en-US" altLang="en-US"/>
              <a:t>Probability first word is an </a:t>
            </a:r>
            <a:r>
              <a:rPr lang="en-US" altLang="en-US" i="1"/>
              <a:t>e-</a:t>
            </a:r>
            <a:r>
              <a:rPr lang="en-US" altLang="en-US"/>
              <a:t>word</a:t>
            </a:r>
          </a:p>
          <a:p>
            <a:pPr lvl="1"/>
            <a:r>
              <a:rPr lang="en-US" altLang="en-US"/>
              <a:t>125/268 = .466</a:t>
            </a:r>
          </a:p>
          <a:p>
            <a:r>
              <a:rPr lang="en-US" altLang="en-US"/>
              <a:t>Suppose first word is an </a:t>
            </a:r>
            <a:r>
              <a:rPr lang="en-US" altLang="en-US" i="1"/>
              <a:t>e</a:t>
            </a:r>
            <a:r>
              <a:rPr lang="en-US" altLang="en-US"/>
              <a:t>-word, what is the probability second word is an </a:t>
            </a:r>
            <a:r>
              <a:rPr lang="en-US" altLang="en-US" i="1"/>
              <a:t>e</a:t>
            </a:r>
            <a:r>
              <a:rPr lang="en-US" altLang="en-US"/>
              <a:t>-word?</a:t>
            </a:r>
          </a:p>
          <a:p>
            <a:pPr lvl="1"/>
            <a:r>
              <a:rPr lang="en-US" altLang="en-US"/>
              <a:t>124/267 = .464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CCE25827-AACB-EF87-BD59-9E8E0E0BD35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Here’s the catch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92A6ED-B5B1-C75B-27B6-2634C51AED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Suppose first word is not an </a:t>
            </a:r>
            <a:r>
              <a:rPr lang="en-US" altLang="en-US" i="1"/>
              <a:t>e</a:t>
            </a:r>
            <a:r>
              <a:rPr lang="en-US" altLang="en-US"/>
              <a:t>-word, what is the probability second word is an </a:t>
            </a:r>
            <a:r>
              <a:rPr lang="en-US" altLang="en-US" i="1"/>
              <a:t>e</a:t>
            </a:r>
            <a:r>
              <a:rPr lang="en-US" altLang="en-US"/>
              <a:t>-word?</a:t>
            </a:r>
          </a:p>
          <a:p>
            <a:pPr lvl="1"/>
            <a:r>
              <a:rPr lang="en-US" altLang="en-US"/>
              <a:t>125/267 = .468</a:t>
            </a:r>
          </a:p>
          <a:p>
            <a:r>
              <a:rPr lang="en-US" altLang="en-US"/>
              <a:t>The probability of “success” on the second trial depends on what happened on the first trial…</a:t>
            </a:r>
          </a:p>
          <a:p>
            <a:r>
              <a:rPr lang="en-US" altLang="en-US" b="1" i="1"/>
              <a:t>When sampling without replacement from a finite population, the “trials” are no longer independent. </a:t>
            </a:r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802E-3557-62F3-0803-D9575F589F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1B7D6-36AC-87B6-3E5C-CA177DB5B1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C043BC-EB9E-52D3-4576-48819EFC4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523999"/>
            <a:ext cx="7391400" cy="39194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2C825C-F365-AB62-7ADE-1B419B4AC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721" y="4381461"/>
            <a:ext cx="2652852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0B5094-31F9-44CF-DC1A-BA4526C28BD3}"/>
              </a:ext>
            </a:extLst>
          </p:cNvPr>
          <p:cNvSpPr txBox="1"/>
          <p:nvPr/>
        </p:nvSpPr>
        <p:spPr>
          <a:xfrm>
            <a:off x="4724400" y="533400"/>
            <a:ext cx="251460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Part (a) of Inv 1.12</a:t>
            </a:r>
          </a:p>
        </p:txBody>
      </p:sp>
    </p:spTree>
    <p:extLst>
      <p:ext uri="{BB962C8B-B14F-4D97-AF65-F5344CB8AC3E}">
        <p14:creationId xmlns:p14="http://schemas.microsoft.com/office/powerpoint/2010/main" val="84357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5CEB53A-5A16-6A68-DB11-83809B76E6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Finite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63A599-209B-CF3D-59E0-2C1940731C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Sidenote: P(2</a:t>
            </a:r>
            <a:r>
              <a:rPr lang="en-US" altLang="en-US" baseline="30000"/>
              <a:t>nd</a:t>
            </a:r>
            <a:r>
              <a:rPr lang="en-US" altLang="en-US"/>
              <a:t> word is e-word) = P(SS) + P(LS) = (.466)(.464) + (.535)(.468) = 0.466</a:t>
            </a:r>
          </a:p>
          <a:p>
            <a:pPr lvl="1"/>
            <a:r>
              <a:rPr lang="en-US" altLang="en-US"/>
              <a:t>Probability of success is constant</a:t>
            </a:r>
          </a:p>
          <a:p>
            <a:pPr lvl="1"/>
            <a:endParaRPr lang="en-US" altLang="en-US"/>
          </a:p>
          <a:p>
            <a:r>
              <a:rPr lang="en-US" altLang="en-US"/>
              <a:t>So can’t use the binomial distribution </a:t>
            </a:r>
            <a:r>
              <a:rPr lang="en-US" altLang="en-US">
                <a:sym typeface="Wingdings" panose="05000000000000000000" pitchFamily="2" charset="2"/>
              </a:rPr>
              <a:t></a:t>
            </a:r>
          </a:p>
          <a:p>
            <a:pPr lvl="1"/>
            <a:r>
              <a:rPr lang="en-US" altLang="en-US">
                <a:sym typeface="Wingdings" panose="05000000000000000000" pitchFamily="2" charset="2"/>
              </a:rPr>
              <a:t>SD formula will be off</a:t>
            </a:r>
          </a:p>
          <a:p>
            <a:endParaRPr lang="en-US" altLang="en-US">
              <a:sym typeface="Wingdings" panose="05000000000000000000" pitchFamily="2" charset="2"/>
            </a:endParaRPr>
          </a:p>
          <a:p>
            <a:r>
              <a:rPr lang="en-US" altLang="en-US">
                <a:sym typeface="Wingdings" panose="05000000000000000000" pitchFamily="2" charset="2"/>
              </a:rPr>
              <a:t>However, if the population size is large, then we can approximate with the binomial </a:t>
            </a:r>
            <a:endParaRPr lang="en-US" altLang="en-US"/>
          </a:p>
          <a:p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C99E78DF-5ED4-F852-2956-3454F70069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Central Limit Theorem with finite population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BD601-2416-9197-F8D7-2BE011C9B5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When the population size (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) is much </a:t>
            </a:r>
            <a:r>
              <a:rPr lang="en-US" altLang="en-US" dirty="0" err="1">
                <a:solidFill>
                  <a:srgbClr val="0070C0"/>
                </a:solidFill>
              </a:rPr>
              <a:t>much</a:t>
            </a:r>
            <a:r>
              <a:rPr lang="en-US" altLang="en-US" dirty="0">
                <a:solidFill>
                  <a:srgbClr val="0070C0"/>
                </a:solidFill>
              </a:rPr>
              <a:t> larger than the sample size </a:t>
            </a:r>
            <a:r>
              <a:rPr lang="en-US" altLang="en-US" i="1" dirty="0">
                <a:solidFill>
                  <a:srgbClr val="0070C0"/>
                </a:solidFill>
              </a:rPr>
              <a:t>(n</a:t>
            </a:r>
            <a:r>
              <a:rPr lang="en-US" altLang="en-US" dirty="0">
                <a:solidFill>
                  <a:srgbClr val="0070C0"/>
                </a:solidFill>
              </a:rPr>
              <a:t>)</a:t>
            </a:r>
            <a:r>
              <a:rPr lang="en-US" altLang="en-US" i="1" dirty="0"/>
              <a:t>,</a:t>
            </a:r>
            <a:r>
              <a:rPr lang="en-US" altLang="en-US" dirty="0"/>
              <a:t> we can again assume the observations are independent</a:t>
            </a:r>
          </a:p>
          <a:p>
            <a:pPr lvl="1"/>
            <a:r>
              <a:rPr lang="en-US" altLang="en-US" dirty="0"/>
              <a:t>When I go to take out the last observation, the population does not look much different than it did for the previous </a:t>
            </a:r>
            <a:r>
              <a:rPr lang="en-US" altLang="en-US" i="1" dirty="0"/>
              <a:t>n</a:t>
            </a:r>
            <a:r>
              <a:rPr lang="en-US" altLang="en-US" dirty="0"/>
              <a:t> – 1 observations</a:t>
            </a:r>
          </a:p>
          <a:p>
            <a:pPr lvl="1"/>
            <a:r>
              <a:rPr lang="en-US" altLang="en-US" dirty="0"/>
              <a:t>Spoonful of soup from bowl or vat</a:t>
            </a:r>
          </a:p>
          <a:p>
            <a:r>
              <a:rPr lang="en-US" altLang="en-US" dirty="0"/>
              <a:t>We will consider the population “large” if it is more than 20 times the size of the sample</a:t>
            </a:r>
          </a:p>
          <a:p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00976AD-DF04-218C-C41D-C3B98B2024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Finite population correction factor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6054F3-4532-59FB-C0D4-ECB024215FD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blipFill>
            <a:blip r:embed="rId2"/>
            <a:stretch>
              <a:fillRect l="-593" t="-1750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21508" name="Picture 4">
            <a:extLst>
              <a:ext uri="{FF2B5EF4-FFF2-40B4-BE49-F238E27FC236}">
                <a16:creationId xmlns:a16="http://schemas.microsoft.com/office/drawing/2014/main" id="{56FDF704-5EE1-831C-4312-29C63C6092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667000"/>
            <a:ext cx="284797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77DDA55E-1C91-3245-7C8D-BEA5A8A60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 = 100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8B37C1-8CE3-AA64-5EF3-CACECBDE2A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468298" y="1163637"/>
            <a:ext cx="8229600" cy="4530725"/>
          </a:xfrm>
          <a:blipFill>
            <a:blip r:embed="rId2"/>
            <a:stretch>
              <a:fillRect l="-296" t="-942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C5B52E-BFFA-1AB5-2329-DFD310FAA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00038"/>
            <a:ext cx="2657475" cy="213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140314E-FE63-416A-3B48-3041302A09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088" y="2843213"/>
            <a:ext cx="3897312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23210F6-D605-F05B-2548-C5AFFBF7C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43213"/>
            <a:ext cx="3817938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A429B4DF-D960-6A96-C72B-B33549159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Consequences for confidence interval</a:t>
            </a:r>
          </a:p>
        </p:txBody>
      </p:sp>
      <p:sp>
        <p:nvSpPr>
          <p:cNvPr id="23555" name="Content Placeholder 2">
            <a:extLst>
              <a:ext uri="{FF2B5EF4-FFF2-40B4-BE49-F238E27FC236}">
                <a16:creationId xmlns:a16="http://schemas.microsoft.com/office/drawing/2014/main" id="{63D95438-3E75-62C1-0E76-46F37577233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PP 1.13B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1B24472-D007-39F0-E3C6-84FED158B6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09800"/>
            <a:ext cx="1724025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5347178-1C70-79C7-1295-90B0AB1FF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325" y="2236788"/>
            <a:ext cx="16573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720AB3-4FC6-94DA-4EAA-4CCF6BD14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290" b="18108"/>
          <a:stretch>
            <a:fillRect/>
          </a:stretch>
        </p:blipFill>
        <p:spPr bwMode="auto">
          <a:xfrm>
            <a:off x="6115050" y="2236788"/>
            <a:ext cx="1657350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BE13FFED-42B9-8ADD-C137-AFFF79F81D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To  Do</a:t>
            </a:r>
          </a:p>
        </p:txBody>
      </p:sp>
      <p:sp>
        <p:nvSpPr>
          <p:cNvPr id="24579" name="Content Placeholder 2">
            <a:extLst>
              <a:ext uri="{FF2B5EF4-FFF2-40B4-BE49-F238E27FC236}">
                <a16:creationId xmlns:a16="http://schemas.microsoft.com/office/drawing/2014/main" id="{0A0269D3-09F0-093E-8979-E76C2AD692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565275"/>
            <a:ext cx="8229600" cy="4530725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Be working on answers to Investigations 1.17 and 1.18 to submit with partner by </a:t>
            </a:r>
            <a:r>
              <a:rPr lang="en-US" altLang="en-US" dirty="0">
                <a:solidFill>
                  <a:srgbClr val="0070C0"/>
                </a:solidFill>
              </a:rPr>
              <a:t>Wednesday night</a:t>
            </a:r>
          </a:p>
          <a:p>
            <a:r>
              <a:rPr lang="en-US" altLang="en-US" dirty="0"/>
              <a:t>Submit discussion board entries (individually) by </a:t>
            </a:r>
            <a:r>
              <a:rPr lang="en-US" altLang="en-US" dirty="0">
                <a:solidFill>
                  <a:srgbClr val="0070C0"/>
                </a:solidFill>
              </a:rPr>
              <a:t>Wednesday night</a:t>
            </a:r>
            <a:r>
              <a:rPr lang="en-US" altLang="en-US" dirty="0"/>
              <a:t>)</a:t>
            </a:r>
          </a:p>
        </p:txBody>
      </p:sp>
      <p:pic>
        <p:nvPicPr>
          <p:cNvPr id="2" name="Picture 6">
            <a:extLst>
              <a:ext uri="{FF2B5EF4-FFF2-40B4-BE49-F238E27FC236}">
                <a16:creationId xmlns:a16="http://schemas.microsoft.com/office/drawing/2014/main" id="{61F98F9B-3431-5919-2890-5A7C2424A4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52400"/>
            <a:ext cx="416242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C1A8DE2-FF48-1748-6C4C-C3A202AD82C1}"/>
              </a:ext>
            </a:extLst>
          </p:cNvPr>
          <p:cNvSpPr txBox="1"/>
          <p:nvPr/>
        </p:nvSpPr>
        <p:spPr>
          <a:xfrm>
            <a:off x="381000" y="1143000"/>
            <a:ext cx="3429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/>
              <a:t>Office Hours</a:t>
            </a:r>
          </a:p>
          <a:p>
            <a:r>
              <a:rPr lang="en-US" sz="2400" dirty="0"/>
              <a:t>Tuesday 3-4</a:t>
            </a:r>
          </a:p>
          <a:p>
            <a:r>
              <a:rPr lang="en-US" sz="2400" dirty="0"/>
              <a:t>Wednesday 2:30-3:30</a:t>
            </a:r>
          </a:p>
          <a:p>
            <a:r>
              <a:rPr lang="en-US" sz="2400" dirty="0"/>
              <a:t>Thursday 10-11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6D6EDBAC-F5E9-E1B0-678C-C71E6385B5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Good sample?</a:t>
            </a:r>
          </a:p>
        </p:txBody>
      </p:sp>
      <p:sp>
        <p:nvSpPr>
          <p:cNvPr id="26627" name="Content Placeholder 2">
            <a:extLst>
              <a:ext uri="{FF2B5EF4-FFF2-40B4-BE49-F238E27FC236}">
                <a16:creationId xmlns:a16="http://schemas.microsoft.com/office/drawing/2014/main" id="{4C12EA7A-7012-2BD3-453D-A69013E70B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Process</a:t>
            </a:r>
          </a:p>
          <a:p>
            <a:pPr lvl="1"/>
            <a:r>
              <a:rPr lang="en-US" altLang="en-US" dirty="0"/>
              <a:t>Independence</a:t>
            </a:r>
          </a:p>
          <a:p>
            <a:pPr lvl="1"/>
            <a:r>
              <a:rPr lang="en-US" altLang="en-US" dirty="0"/>
              <a:t>Identical conditions</a:t>
            </a:r>
          </a:p>
          <a:p>
            <a:pPr lvl="1"/>
            <a:r>
              <a:rPr lang="en-US" altLang="en-US" dirty="0"/>
              <a:t>Constant probability of success</a:t>
            </a:r>
          </a:p>
          <a:p>
            <a:r>
              <a:rPr lang="en-US" altLang="en-US" dirty="0"/>
              <a:t>Population</a:t>
            </a:r>
          </a:p>
          <a:p>
            <a:pPr lvl="1"/>
            <a:r>
              <a:rPr lang="en-US" altLang="en-US" dirty="0"/>
              <a:t>Unbiased sampling method</a:t>
            </a:r>
          </a:p>
          <a:p>
            <a:pPr lvl="1"/>
            <a:r>
              <a:rPr lang="en-US" altLang="en-US" dirty="0"/>
              <a:t>Does not tend to over or under represent certain segments of the population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C2538-E64D-7871-8AB9-2A0032522D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4D5D8-4D17-1A7B-5C19-8985BB7E3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F6760E-BD5E-9F16-2B6B-2A0222CA7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76400"/>
            <a:ext cx="7696200" cy="4686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2CBDF2A-4938-9710-4098-19901F0EC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345" y="210076"/>
            <a:ext cx="247525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1C8A142-5410-8156-E475-29F03D9D0A61}"/>
              </a:ext>
            </a:extLst>
          </p:cNvPr>
          <p:cNvSpPr txBox="1"/>
          <p:nvPr/>
        </p:nvSpPr>
        <p:spPr>
          <a:xfrm>
            <a:off x="2819400" y="685800"/>
            <a:ext cx="175260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Part (a) of Inv 1.12</a:t>
            </a:r>
          </a:p>
        </p:txBody>
      </p:sp>
    </p:spTree>
    <p:extLst>
      <p:ext uri="{BB962C8B-B14F-4D97-AF65-F5344CB8AC3E}">
        <p14:creationId xmlns:p14="http://schemas.microsoft.com/office/powerpoint/2010/main" val="2762560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A04E2B05-4B06-4AF3-AD12-90F876BB29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 far</a:t>
            </a: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053FEA22-DF0C-4624-AF54-52B7203A8E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97B842-04AB-41B8-9244-CC3859CDDBC0}"/>
              </a:ext>
            </a:extLst>
          </p:cNvPr>
          <p:cNvSpPr txBox="1"/>
          <p:nvPr/>
        </p:nvSpPr>
        <p:spPr>
          <a:xfrm>
            <a:off x="2362200" y="1752600"/>
            <a:ext cx="4419600" cy="523875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Research Question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6A8BCB-BDAD-47C2-BD86-FB71EB822B91}"/>
              </a:ext>
            </a:extLst>
          </p:cNvPr>
          <p:cNvSpPr txBox="1"/>
          <p:nvPr/>
        </p:nvSpPr>
        <p:spPr>
          <a:xfrm>
            <a:off x="761999" y="2501900"/>
            <a:ext cx="6857997" cy="52322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2800" dirty="0"/>
              <a:t>Binary variable (binomial process)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070A95-84B7-4E7F-9882-3B3BE8E27890}"/>
              </a:ext>
            </a:extLst>
          </p:cNvPr>
          <p:cNvSpPr txBox="1"/>
          <p:nvPr/>
        </p:nvSpPr>
        <p:spPr>
          <a:xfrm>
            <a:off x="685800" y="3422650"/>
            <a:ext cx="3886200" cy="13843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Graph: Bar graph</a:t>
            </a:r>
          </a:p>
          <a:p>
            <a:pPr>
              <a:defRPr/>
            </a:pPr>
            <a:r>
              <a:rPr lang="en-US" sz="2800" i="1" dirty="0"/>
              <a:t>Statistic</a:t>
            </a:r>
            <a:r>
              <a:rPr lang="en-US" sz="2800" dirty="0"/>
              <a:t>: Count, Proportion, Percentage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F21D7B-B73E-4EFC-98D6-B69E6B060469}"/>
              </a:ext>
            </a:extLst>
          </p:cNvPr>
          <p:cNvSpPr txBox="1"/>
          <p:nvPr/>
        </p:nvSpPr>
        <p:spPr>
          <a:xfrm>
            <a:off x="4659313" y="3468688"/>
            <a:ext cx="4419600" cy="181610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Is that statistic surprising under the null model (in direction of alternative)?</a:t>
            </a:r>
          </a:p>
          <a:p>
            <a:pPr>
              <a:defRPr/>
            </a:pPr>
            <a:r>
              <a:rPr lang="en-US" sz="2800" dirty="0"/>
              <a:t>-- std. statistic, p-value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74BEAE0-9407-4EAC-8456-6CBF8C471DBD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3124200" y="2209800"/>
            <a:ext cx="1066798" cy="29210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36EB018-7588-4BA2-94EB-E2A5F6A62925}"/>
              </a:ext>
            </a:extLst>
          </p:cNvPr>
          <p:cNvCxnSpPr>
            <a:cxnSpLocks/>
          </p:cNvCxnSpPr>
          <p:nvPr/>
        </p:nvCxnSpPr>
        <p:spPr>
          <a:xfrm>
            <a:off x="2584450" y="3025775"/>
            <a:ext cx="0" cy="473075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31954EF3-2304-411C-B5FC-26F2019A8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25775"/>
            <a:ext cx="22796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/>
              <a:t>Descriptive statistics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638ED59-4570-4414-A157-F93B9CE56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3065463"/>
            <a:ext cx="2279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i="1"/>
              <a:t>Inferential statistics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6EDA581-710A-490C-8248-8F47A368044E}"/>
              </a:ext>
            </a:extLst>
          </p:cNvPr>
          <p:cNvSpPr txBox="1"/>
          <p:nvPr/>
        </p:nvSpPr>
        <p:spPr>
          <a:xfrm>
            <a:off x="4659313" y="5359400"/>
            <a:ext cx="4419600" cy="95408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800" dirty="0"/>
              <a:t>Plausible values of </a:t>
            </a:r>
            <a:r>
              <a:rPr lang="en-US" sz="2800" dirty="0">
                <a:latin typeface="Symbol" panose="05050102010706020507" pitchFamily="18" charset="2"/>
              </a:rPr>
              <a:t>p</a:t>
            </a:r>
            <a:r>
              <a:rPr lang="en-US" sz="2800" dirty="0"/>
              <a:t>?</a:t>
            </a:r>
          </a:p>
          <a:p>
            <a:pPr>
              <a:defRPr/>
            </a:pPr>
            <a:r>
              <a:rPr lang="en-US" sz="2800" dirty="0"/>
              <a:t>-- confidence interval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FEE6C2-F43E-4437-BFEF-04E0D15B0A71}"/>
              </a:ext>
            </a:extLst>
          </p:cNvPr>
          <p:cNvSpPr txBox="1"/>
          <p:nvPr/>
        </p:nvSpPr>
        <p:spPr>
          <a:xfrm>
            <a:off x="7900402" y="5159314"/>
            <a:ext cx="114300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Binomial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00E17A9-5440-4375-BA65-D7CCA05D46F2}"/>
              </a:ext>
            </a:extLst>
          </p:cNvPr>
          <p:cNvSpPr txBox="1"/>
          <p:nvPr/>
        </p:nvSpPr>
        <p:spPr>
          <a:xfrm>
            <a:off x="7900402" y="5528646"/>
            <a:ext cx="1143000" cy="369332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Normal*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578695-22D6-4A71-8331-F13B7B541C8B}"/>
              </a:ext>
            </a:extLst>
          </p:cNvPr>
          <p:cNvSpPr txBox="1"/>
          <p:nvPr/>
        </p:nvSpPr>
        <p:spPr>
          <a:xfrm>
            <a:off x="7900402" y="4820760"/>
            <a:ext cx="1143000" cy="338554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US" sz="1600" dirty="0"/>
              <a:t>Simulation</a:t>
            </a:r>
          </a:p>
        </p:txBody>
      </p:sp>
    </p:spTree>
    <p:extLst>
      <p:ext uri="{BB962C8B-B14F-4D97-AF65-F5344CB8AC3E}">
        <p14:creationId xmlns:p14="http://schemas.microsoft.com/office/powerpoint/2010/main" val="240446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>
            <a:extLst>
              <a:ext uri="{FF2B5EF4-FFF2-40B4-BE49-F238E27FC236}">
                <a16:creationId xmlns:a16="http://schemas.microsoft.com/office/drawing/2014/main" id="{F602EBEC-F66E-6CDF-903A-D5EB598465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Last week: “</a:t>
            </a:r>
            <a:r>
              <a:rPr lang="en-US" altLang="en-US" i="1" dirty="0"/>
              <a:t>z</a:t>
            </a:r>
            <a:r>
              <a:rPr lang="en-US" altLang="en-US" dirty="0"/>
              <a:t>-procedures”</a:t>
            </a:r>
          </a:p>
        </p:txBody>
      </p:sp>
      <p:sp>
        <p:nvSpPr>
          <p:cNvPr id="6147" name="Text Placeholder 4">
            <a:extLst>
              <a:ext uri="{FF2B5EF4-FFF2-40B4-BE49-F238E27FC236}">
                <a16:creationId xmlns:a16="http://schemas.microsoft.com/office/drawing/2014/main" id="{6CE0AE0C-490C-995A-3412-E04F77780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/>
              <a:t>Test of Significance</a:t>
            </a:r>
          </a:p>
        </p:txBody>
      </p:sp>
      <p:sp>
        <p:nvSpPr>
          <p:cNvPr id="6149" name="Text Placeholder 6">
            <a:extLst>
              <a:ext uri="{FF2B5EF4-FFF2-40B4-BE49-F238E27FC236}">
                <a16:creationId xmlns:a16="http://schemas.microsoft.com/office/drawing/2014/main" id="{A7F187BB-6AD0-F455-A434-5CC74320398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altLang="en-US" dirty="0"/>
              <a:t>Confidence interval for </a:t>
            </a:r>
            <a:r>
              <a:rPr lang="en-US" altLang="en-US" dirty="0">
                <a:latin typeface="Symbol" panose="05050102010706020507" pitchFamily="18" charset="2"/>
              </a:rPr>
              <a:t>p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408B624-3B74-5463-45AC-505458B830B7}"/>
                  </a:ext>
                </a:extLst>
              </p:cNvPr>
              <p:cNvSpPr>
                <a:spLocks noGrp="1"/>
              </p:cNvSpPr>
              <p:nvPr>
                <p:ph sz="half" idx="2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H</a:t>
                </a:r>
                <a:r>
                  <a:rPr lang="en-US" baseline="-25000" dirty="0"/>
                  <a:t>0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Test statistic: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𝜋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e>
                                  </m:d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rad>
                        </m:den>
                      </m:f>
                    </m:oMath>
                  </m:oMathPara>
                </a14:m>
                <a:endParaRPr lang="en-US" b="0" dirty="0"/>
              </a:p>
              <a:p>
                <a:r>
                  <a:rPr lang="en-US" dirty="0"/>
                  <a:t>Validity conditions to use normal to find p-value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≥10,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endParaRPr lang="en-US" dirty="0"/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Could apply a continuity correction (normal approx. to binomial) - NBI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Half-way to next value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408B624-3B74-5463-45AC-505458B830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blipFill>
                <a:blip r:embed="rId2"/>
                <a:stretch>
                  <a:fillRect l="-302" t="-2623" b="-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60F347-9E17-989A-43F3-00B253455324}"/>
                  </a:ext>
                </a:extLst>
              </p:cNvPr>
              <p:cNvSpPr>
                <a:spLocks noGrp="1"/>
              </p:cNvSpPr>
              <p:nvPr>
                <p:ph sz="quarter" idx="4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endParaRPr lang="en-US" dirty="0"/>
              </a:p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±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Validity conditions to use normal to find z*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>
                        <a:latin typeface="Cambria Math" panose="02040503050406030204" pitchFamily="18" charset="0"/>
                      </a:rPr>
                      <m:t>≥10,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1−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≥10</m:t>
                    </m:r>
                  </m:oMath>
                </a14:m>
                <a:endParaRPr lang="en-US" dirty="0"/>
              </a:p>
              <a:p>
                <a:pPr lvl="1"/>
                <a:r>
                  <a:rPr lang="en-US" sz="1900" dirty="0"/>
                  <a:t>At least 10 successes, failures</a:t>
                </a:r>
              </a:p>
              <a:p>
                <a:r>
                  <a:rPr lang="en-US" dirty="0">
                    <a:solidFill>
                      <a:srgbClr val="0070C0"/>
                    </a:solidFill>
                  </a:rPr>
                  <a:t>Could use “Plus Four” method – always?</a:t>
                </a:r>
              </a:p>
              <a:p>
                <a:pPr lvl="1"/>
                <a:r>
                  <a:rPr lang="en-US" dirty="0">
                    <a:solidFill>
                      <a:srgbClr val="0070C0"/>
                    </a:solidFill>
                  </a:rPr>
                  <a:t>Add 2 successes/2 failures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960F347-9E17-989A-43F3-00B25345532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blipFill>
                <a:blip r:embed="rId3"/>
                <a:stretch>
                  <a:fillRect l="-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0FC058F-0469-20B9-A26A-2AA1C705C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Plus Four method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ECC467-13B7-85E5-197D-C03CEE7DF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special case of the “adjusted </a:t>
            </a:r>
            <a:r>
              <a:rPr lang="en-US" dirty="0" err="1"/>
              <a:t>wald</a:t>
            </a:r>
            <a:r>
              <a:rPr lang="en-US" dirty="0"/>
              <a:t>” interval which is a modification of the </a:t>
            </a:r>
            <a:r>
              <a:rPr lang="en-US" i="1" dirty="0"/>
              <a:t>z</a:t>
            </a:r>
            <a:r>
              <a:rPr lang="en-US" dirty="0"/>
              <a:t>-interval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C14AAA2-5E6B-7678-A82A-8692D44CE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2663825"/>
            <a:ext cx="2110653" cy="34671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81209BD-242E-7C8F-AEC6-1DEE44071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2535238"/>
            <a:ext cx="2159513" cy="371316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66E555-43AC-5AB8-7702-01455B4F9BF4}"/>
              </a:ext>
            </a:extLst>
          </p:cNvPr>
          <p:cNvSpPr txBox="1"/>
          <p:nvPr/>
        </p:nvSpPr>
        <p:spPr>
          <a:xfrm>
            <a:off x="6096000" y="3048000"/>
            <a:ext cx="2286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Add 2 successes and 2 failures</a:t>
            </a:r>
          </a:p>
          <a:p>
            <a:r>
              <a:rPr lang="en-US" dirty="0"/>
              <a:t>Shifts the midpoints towards 0.5</a:t>
            </a:r>
          </a:p>
          <a:p>
            <a:r>
              <a:rPr lang="en-US" dirty="0"/>
              <a:t>Increases (</a:t>
            </a:r>
            <a:r>
              <a:rPr lang="en-US" i="1" dirty="0"/>
              <a:t>n</a:t>
            </a:r>
            <a:r>
              <a:rPr lang="en-US" dirty="0"/>
              <a:t> + 4) denominator of SE</a:t>
            </a:r>
          </a:p>
        </p:txBody>
      </p:sp>
    </p:spTree>
    <p:extLst>
      <p:ext uri="{BB962C8B-B14F-4D97-AF65-F5344CB8AC3E}">
        <p14:creationId xmlns:p14="http://schemas.microsoft.com/office/powerpoint/2010/main" val="168726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389626-A786-BB72-5B50-2D9B8D6F9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week: Distribution of sample proportions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3C156C-02E2-4D72-2623-2645FB93D6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Distribution of </a:t>
            </a:r>
            <a:r>
              <a:rPr lang="en-US" i="1" dirty="0"/>
              <a:t>sample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3EAF2-AA32-5020-1DDC-5736816549B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Categorical variable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907225-105A-7A66-9A15-DFB383313F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sz="2000" dirty="0">
                <a:solidFill>
                  <a:srgbClr val="C00000"/>
                </a:solidFill>
              </a:rPr>
              <a:t>Null</a:t>
            </a:r>
            <a:r>
              <a:rPr lang="en-US" sz="2000" dirty="0"/>
              <a:t> distribution of statistic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9B4853-38F8-CA12-E515-1AB06D4617AF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Quantitative variable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Simulated, exact, normal approximation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3C0F780-DB63-8434-5981-F4E15002E1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25" y="3124200"/>
            <a:ext cx="3928133" cy="1371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72C1A2E-3C02-2248-933C-A7E87551A8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743200"/>
            <a:ext cx="2838450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89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ADD8F5A9-8F23-C365-9E70-0AEC8115F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Last Week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E0732-1BD6-8976-17A3-61493BBF6E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692275"/>
            <a:ext cx="8229600" cy="4530725"/>
          </a:xfrm>
        </p:spPr>
        <p:txBody>
          <a:bodyPr/>
          <a:lstStyle/>
          <a:p>
            <a:r>
              <a:rPr lang="en-US" altLang="en-US" dirty="0"/>
              <a:t>Interpreting a confidence </a:t>
            </a:r>
            <a:r>
              <a:rPr lang="en-US" altLang="en-US" dirty="0">
                <a:solidFill>
                  <a:srgbClr val="0070C0"/>
                </a:solidFill>
              </a:rPr>
              <a:t>interval</a:t>
            </a:r>
          </a:p>
          <a:p>
            <a:pPr lvl="1"/>
            <a:r>
              <a:rPr lang="en-US" altLang="en-US" dirty="0"/>
              <a:t>I’m 95% confident that… &lt;&lt;parameter&gt;&gt; is between XX and XX.</a:t>
            </a:r>
          </a:p>
          <a:p>
            <a:r>
              <a:rPr lang="en-US" altLang="en-US" dirty="0"/>
              <a:t>Interpreting confidence </a:t>
            </a:r>
            <a:r>
              <a:rPr lang="en-US" altLang="en-US" dirty="0">
                <a:solidFill>
                  <a:srgbClr val="0070C0"/>
                </a:solidFill>
              </a:rPr>
              <a:t>level</a:t>
            </a:r>
          </a:p>
          <a:p>
            <a:pPr lvl="1"/>
            <a:r>
              <a:rPr lang="en-US" altLang="en-US" dirty="0"/>
              <a:t>What is happening 95% “of the time”?</a:t>
            </a:r>
          </a:p>
          <a:p>
            <a:pPr lvl="1"/>
            <a:r>
              <a:rPr lang="en-US" altLang="en-US" dirty="0"/>
              <a:t>Inv 1.10</a:t>
            </a:r>
          </a:p>
          <a:p>
            <a:pPr lvl="2"/>
            <a:r>
              <a:rPr lang="en-US" altLang="en-US" dirty="0"/>
              <a:t>Different samples will give different intervals</a:t>
            </a:r>
          </a:p>
          <a:p>
            <a:pPr lvl="2"/>
            <a:r>
              <a:rPr lang="en-US" altLang="en-US" dirty="0"/>
              <a:t>If put all those intervals into a bag and randomly pull one out, is a 95% chance get a green interval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C41D4-79AB-5229-29E2-B1B860ACF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 of HW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64CAA0-4E2A-9B78-C3B7-3009AFE4DF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One proportion </a:t>
                </a:r>
                <a:r>
                  <a:rPr lang="en-US" i="1" dirty="0"/>
                  <a:t>z</a:t>
                </a:r>
                <a:r>
                  <a:rPr lang="en-US" dirty="0"/>
                  <a:t>-interval: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95% confidence:</a:t>
                </a:r>
                <a:r>
                  <a:rPr lang="en-US" b="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1.96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b="0" dirty="0"/>
              </a:p>
              <a:p>
                <a:r>
                  <a:rPr lang="en-US" dirty="0"/>
                  <a:t>Approximately: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acc>
                                  <m:accPr>
                                    <m:chr m:val="̂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</m:oMath>
                </a14:m>
                <a:endParaRPr lang="en-US" dirty="0"/>
              </a:p>
              <a:p>
                <a:r>
                  <a:rPr lang="en-US" dirty="0"/>
                  <a:t>Widest: 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±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0.5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0.5</m:t>
                                </m:r>
                              </m:e>
                            </m:d>
                          </m:num>
                          <m:den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±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364CAA0-4E2A-9B78-C3B7-3009AFE4DF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1678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Them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14064</TotalTime>
  <Words>1167</Words>
  <Application>Microsoft Office PowerPoint</Application>
  <PresentationFormat>On-screen Show (4:3)</PresentationFormat>
  <Paragraphs>173</Paragraphs>
  <Slides>26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Calibri</vt:lpstr>
      <vt:lpstr>Cambria Math</vt:lpstr>
      <vt:lpstr>Garamond</vt:lpstr>
      <vt:lpstr>Lato Extended</vt:lpstr>
      <vt:lpstr>Symbol</vt:lpstr>
      <vt:lpstr>Wingdings</vt:lpstr>
      <vt:lpstr>Default Theme</vt:lpstr>
      <vt:lpstr>Equation</vt:lpstr>
      <vt:lpstr>Stat 301 – Day 12</vt:lpstr>
      <vt:lpstr>Section 1</vt:lpstr>
      <vt:lpstr>Section 2</vt:lpstr>
      <vt:lpstr>So far</vt:lpstr>
      <vt:lpstr>Last week: “z-procedures”</vt:lpstr>
      <vt:lpstr>Plus Four method</vt:lpstr>
      <vt:lpstr>Last week: Distribution of sample proportions</vt:lpstr>
      <vt:lpstr>Last Week</vt:lpstr>
      <vt:lpstr>Recap of HW 3</vt:lpstr>
      <vt:lpstr>Recap of Quiz 3</vt:lpstr>
      <vt:lpstr>Binomial process?</vt:lpstr>
      <vt:lpstr>Investigation 1.12</vt:lpstr>
      <vt:lpstr>Today</vt:lpstr>
      <vt:lpstr>Sampling from process or population</vt:lpstr>
      <vt:lpstr>Sampling from process or population</vt:lpstr>
      <vt:lpstr>Investigation 1.12</vt:lpstr>
      <vt:lpstr>Recap</vt:lpstr>
      <vt:lpstr>Here’s the catch</vt:lpstr>
      <vt:lpstr>Here’s the catch</vt:lpstr>
      <vt:lpstr>Finite Population</vt:lpstr>
      <vt:lpstr>Central Limit Theorem with finite population</vt:lpstr>
      <vt:lpstr>Finite population correction factor</vt:lpstr>
      <vt:lpstr>n = 100</vt:lpstr>
      <vt:lpstr>Consequences for confidence interval</vt:lpstr>
      <vt:lpstr>To  Do</vt:lpstr>
      <vt:lpstr>Good sample?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 301 – Day 6</dc:title>
  <dc:creator>ITS/CSS</dc:creator>
  <cp:lastModifiedBy>Beth L. Chance</cp:lastModifiedBy>
  <cp:revision>137</cp:revision>
  <cp:lastPrinted>2015-01-13T19:03:38Z</cp:lastPrinted>
  <dcterms:created xsi:type="dcterms:W3CDTF">2011-09-27T02:36:13Z</dcterms:created>
  <dcterms:modified xsi:type="dcterms:W3CDTF">2024-01-30T18:28:57Z</dcterms:modified>
</cp:coreProperties>
</file>