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350" r:id="rId3"/>
    <p:sldId id="355" r:id="rId4"/>
    <p:sldId id="370" r:id="rId5"/>
    <p:sldId id="371" r:id="rId6"/>
    <p:sldId id="365" r:id="rId7"/>
    <p:sldId id="366" r:id="rId8"/>
    <p:sldId id="367" r:id="rId9"/>
    <p:sldId id="368" r:id="rId10"/>
    <p:sldId id="369" r:id="rId11"/>
    <p:sldId id="351" r:id="rId12"/>
    <p:sldId id="364" r:id="rId13"/>
    <p:sldId id="315" r:id="rId14"/>
    <p:sldId id="356" r:id="rId15"/>
    <p:sldId id="326" r:id="rId16"/>
    <p:sldId id="373" r:id="rId17"/>
    <p:sldId id="349" r:id="rId18"/>
    <p:sldId id="363" r:id="rId19"/>
    <p:sldId id="372" r:id="rId20"/>
    <p:sldId id="361" r:id="rId21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434" autoAdjust="0"/>
  </p:normalViewPr>
  <p:slideViewPr>
    <p:cSldViewPr>
      <p:cViewPr varScale="1">
        <p:scale>
          <a:sx n="130" d="100"/>
          <a:sy n="130" d="100"/>
        </p:scale>
        <p:origin x="39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161E89-20FC-4B67-9ACD-E045DC148D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7A6DB-7C9D-414F-BCEF-C97795315B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66466B3-05D2-4AAA-A8CA-38AF1ECC0D66}" type="datetimeFigureOut">
              <a:rPr lang="en-US"/>
              <a:pPr>
                <a:defRPr/>
              </a:pPr>
              <a:t>1/25/2024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F34AB-9DDB-4B25-8E11-C25DE8FDFF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94ECB5-8F66-4A3E-BD8E-C9FF59D261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836AA11-318B-43FF-A2EB-4112B1101C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F7119C-339D-4FA0-8602-949C70985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14EEF-A84A-410B-BEB1-4D9E1B359ED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0DFF92A-2D62-402D-872F-0ED375C85331}" type="datetimeFigureOut">
              <a:rPr lang="en-US"/>
              <a:pPr>
                <a:defRPr/>
              </a:pPr>
              <a:t>1/25/2024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C4EBF3-3693-4071-B09F-0541D65A74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5A3EF6E-E760-4A88-B252-CC5D858C9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422775"/>
            <a:ext cx="5564188" cy="4187825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209BD3-F21B-4A41-B72F-F19F5CB2A3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6C5C3-B7DB-47F5-A335-5487666205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266BDDD-52B8-45E9-84B1-DBB3609BE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0B2B6ABC-D51D-4C43-B466-3802E40CF4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583288A-55E3-4D23-A3B2-8ACF05C502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D86A2E2-0C6E-4849-80A1-F31FFF6EAC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E806BB-2252-4ED8-B012-970C1F9AFCE5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4E6F11AC-70A2-4554-B170-90307A2943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DBE0E1BE-D94C-4C99-95D0-9C632672F6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Being able to interpret the interval, being able to interpret the confidence level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7CF4ADEB-FDE9-4494-B61B-0B7CBB1FAC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135EDF-FE03-4F02-B3F3-B320B1A6B750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17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4763D580-4241-48E9-AB1C-15D9C0FC3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F088C20B-3024-479F-94B4-673D798FB5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28918BC-2706-46DB-B099-23E0E77965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5F9C959-2860-4898-9BBC-D18F3F5310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49453EB-A0B3-482A-B360-74E4DF90C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0C08E0-9B4D-4B02-A31D-0EEC6DF8C7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13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B93440-DE19-4F2F-9F8D-256851F53D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69734-89AE-4A03-9EE5-3A1E898C56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84CB60-178B-4088-A932-5044361515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62BC1-00DD-430D-BEA0-1A367E8F22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77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A4E400-9AE6-4800-8199-18C2F6DA6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D546D7-62C8-4D0C-9677-6261F1ED3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3943E1-C094-4657-8E2D-C8712DA150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120D8-5BF8-464C-BB96-9B14D5532E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6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40A501-EC32-43B4-9BF1-B758DB4733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F5A5E0-3F23-467C-B691-6A6427E498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F56E3D-BAFA-43E0-87A9-B5BD758B3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FF5E8-E4F3-4C7F-8416-C07318FB9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47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5B96EE-4343-4EDD-99C0-A07587F41E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5F6239-720F-44E3-9A3E-3C0AB10FE6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440FF5-CA6F-485F-BF04-8729CA65B4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E49F-BE34-4A00-BD3F-E59F1360E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988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35123F-9A43-4DE5-BCCC-99082375A8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36963C-3D53-4D08-8DC6-F1490C7277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5FA73E-F3D0-4A27-AB3A-06E56EB6A2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2E1E9-37AA-45CE-9C65-22528C45CD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36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F6B99E-050C-44C3-903A-FBE47B84E0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61EE394-90CE-407D-AB8E-92FDCD00C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3323A90-E779-48A6-A1ED-AC1DC7935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853B8-EACD-42DD-9E25-39E32CE47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36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06434E6-4000-4B27-A2A2-515A558C6B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E19163-AD7B-4FA7-B537-09856CA1CF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FDADFD-E603-4C84-ACA9-347B4A23A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440D4-479D-4963-9594-4C0DC60191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31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80233E6-96AE-47AE-9EB4-3DF0A06798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0EC8939-CFBE-481A-9E7A-EF84516086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DA00E73-A061-4C93-8D4B-921B3F8877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9747F-C159-4C3B-944A-2EB5A8AE2B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88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30A753-D596-43EE-B38A-958D8FCC18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1C8CB2-0A0F-4EC7-BBC1-8B404ECD5B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46EF01-64AE-4F85-9081-ED3EF44F6D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C1F9B-0864-4FA7-9969-D46010B3F4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AE62CC-B69C-4DB0-80A4-6D3B5DF67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99E98C-5234-42F4-A447-3F55DA420B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D6178C-4BD6-4BC5-A3BB-E36C95A23C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39BF6-67CE-4C41-8A23-A9DCEB49D3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74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8E19E19-099B-4CA2-9055-4E61FFEE9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3C9EE0-B900-4C60-9D5A-D4BC88E1DB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E3F983D-F938-42BC-9FF6-C7CF7659CE4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5E88585-DD92-42A2-84F8-007D2DAF4C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17BDC33F-FEE8-4E0D-B8E6-8A0B2F9BEF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27A2A6EF-AFEF-4A4E-9661-E5CDDE507D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F2D368AE-AEA4-49DF-8C85-F2489A1D7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5651EA11-93B6-4A08-AD41-9BD2FA8A46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0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5AAA99EC-B1CB-43F4-BC98-F6EC245DEE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301 – Day 11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FD90314C-256F-40F2-B139-E8B63BADE7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52700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Fixing up the normal approximation…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BDC0E8-DC0E-5A52-9101-498788F78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787" y="4191000"/>
            <a:ext cx="57150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2B8A1-A402-8D6B-5E1A-02665D158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the confidence interval?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62300CA-0889-2BF6-E35B-9FFB5590B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Investigation 1.10</a:t>
            </a:r>
          </a:p>
          <a:p>
            <a:r>
              <a:rPr lang="en-US" dirty="0"/>
              <a:t>Exact binomial confidence interval for St. George’s hospital (8 out of 10)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One proportion </a:t>
            </a:r>
            <a:r>
              <a:rPr lang="en-US" i="1" dirty="0"/>
              <a:t>z</a:t>
            </a:r>
            <a:r>
              <a:rPr lang="en-US" dirty="0"/>
              <a:t>-interval for St. Georges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2DB67C-13C4-63E8-4F53-C8E4546D6D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953000"/>
            <a:ext cx="60388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5EDEB0-D421-4C5F-8897-906C0A5B9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124200"/>
            <a:ext cx="55911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56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90C4A0D6-F0B9-4A7A-A07D-F2C67D13E5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do we mean by 95% confidence?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E595C4B-35A4-4028-871A-EEA3AD9DE6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 say a confidence interval procedure is “95% confident” if, in the long run, 95% of intervals created with this method succeed in capturing the value of the parameter</a:t>
            </a:r>
          </a:p>
          <a:p>
            <a:r>
              <a:rPr lang="en-US" altLang="en-US" dirty="0"/>
              <a:t>To test this, you can create a process where you know </a:t>
            </a:r>
            <a:r>
              <a:rPr lang="en-US" altLang="en-US" dirty="0">
                <a:latin typeface="Symbol" panose="05050102010706020507" pitchFamily="18" charset="2"/>
              </a:rPr>
              <a:t>p</a:t>
            </a:r>
            <a:r>
              <a:rPr lang="en-US" altLang="en-US" dirty="0"/>
              <a:t>, generate 1000s of samples, calculate the corresponding interval for each sample, compute the percentage of the intervals that success in capturing </a:t>
            </a:r>
            <a:r>
              <a:rPr lang="en-US" altLang="en-US" dirty="0">
                <a:latin typeface="Symbol" panose="05050102010706020507" pitchFamily="18" charset="2"/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5730D48-C1B8-4F2B-A41E-1CC13A806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Plus Four 95% Confidence Interval for </a:t>
            </a:r>
            <a:r>
              <a:rPr lang="en-US" altLang="en-US" dirty="0">
                <a:latin typeface="Symbol" panose="05050102010706020507" pitchFamily="18" charset="2"/>
              </a:rPr>
              <a:t>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B0B90-71D4-4902-8B33-B127D90786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alternative to the binomial and one-sample </a:t>
            </a:r>
            <a:r>
              <a:rPr lang="en-US" altLang="en-US" i="1" dirty="0"/>
              <a:t>z</a:t>
            </a:r>
            <a:r>
              <a:rPr lang="en-US" altLang="en-US" dirty="0"/>
              <a:t>-confidence intervals </a:t>
            </a:r>
          </a:p>
          <a:p>
            <a:r>
              <a:rPr lang="en-US" altLang="en-US" dirty="0"/>
              <a:t>Works for small sample sizes</a:t>
            </a:r>
          </a:p>
          <a:p>
            <a:pPr lvl="1"/>
            <a:r>
              <a:rPr lang="en-US" altLang="en-US" dirty="0"/>
              <a:t>Achieves the stated confidence level</a:t>
            </a:r>
          </a:p>
          <a:p>
            <a:pPr lvl="1"/>
            <a:r>
              <a:rPr lang="en-US" altLang="en-US" dirty="0"/>
              <a:t>Tends to be shorter than binomial interval</a:t>
            </a:r>
          </a:p>
          <a:p>
            <a:r>
              <a:rPr lang="en-US" altLang="en-US" dirty="0"/>
              <a:t>Technology</a:t>
            </a:r>
          </a:p>
          <a:p>
            <a:pPr lvl="1"/>
            <a:r>
              <a:rPr lang="en-US" altLang="en-US" dirty="0"/>
              <a:t>Tell applet or R or JMP that you had 2 more successes and 2 more failures</a:t>
            </a:r>
          </a:p>
        </p:txBody>
      </p:sp>
    </p:spTree>
    <p:extLst>
      <p:ext uri="{BB962C8B-B14F-4D97-AF65-F5344CB8AC3E}">
        <p14:creationId xmlns:p14="http://schemas.microsoft.com/office/powerpoint/2010/main" val="821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EE7CD90-6DF1-4DE6-9E20-21D820E4BE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Investigation 1.10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DE099-FB04-4748-A11B-8A221ADA32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(e) St. George’s Hospital, 8 successes and 2 failures</a:t>
            </a:r>
          </a:p>
          <a:p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(n) “Adjusted Wald”/Plus Four (95% conf.)</a:t>
            </a:r>
          </a:p>
          <a:p>
            <a:pPr lvl="1"/>
            <a:r>
              <a:rPr lang="en-US" altLang="en-US" dirty="0"/>
              <a:t>Add 2 successes and 2 failures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DF11B6-E04C-4209-9C7D-877006233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2819400"/>
            <a:ext cx="60388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79D93B-B184-4B5E-9123-2DB02F926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4865688"/>
            <a:ext cx="58769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48167B-9756-421A-A656-20B1477CB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“z-procedures”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3B51E9-1248-47B0-B5FA-D237E2E4FE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Test of Significance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FD24C1A-B596-4BCB-8123-A1949FBCA23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Test statistic: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Validity conditions to use normal to find p-value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≥10,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≥10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Could apply a “continuity correction”</a:t>
                </a:r>
              </a:p>
              <a:p>
                <a:pPr lvl="1"/>
                <a:r>
                  <a:rPr lang="en-US" dirty="0"/>
                  <a:t>Move half-way to next value</a:t>
                </a:r>
              </a:p>
              <a:p>
                <a:pPr marL="0" indent="0">
                  <a:buNone/>
                </a:pPr>
                <a:endParaRPr lang="en-US" b="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FD24C1A-B596-4BCB-8123-A1949FBCA2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302" t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5E006-7E9E-41E8-AFCB-C16277CB2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Confidence interval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50461643-AAB6-47D3-ABF8-45913C9A0C4A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 lnSpcReduction="10000"/>
              </a:bodyPr>
              <a:lstStyle/>
              <a:p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acc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Validity conditions to use normal to find z*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≥10,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≥10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Could use “Plus Four” method</a:t>
                </a:r>
              </a:p>
              <a:p>
                <a:pPr lvl="1"/>
                <a:r>
                  <a:rPr lang="en-US" dirty="0"/>
                  <a:t>Add 2 successes/2 failures</a:t>
                </a: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50461643-AAB6-47D3-ABF8-45913C9A0C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 l="-603" r="-452" b="-2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8565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04E2B05-4B06-4AF3-AD12-90F876BB29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 far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053FEA22-DF0C-4624-AF54-52B7203A8E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7B842-04AB-41B8-9244-CC3859CDDBC0}"/>
              </a:ext>
            </a:extLst>
          </p:cNvPr>
          <p:cNvSpPr txBox="1"/>
          <p:nvPr/>
        </p:nvSpPr>
        <p:spPr>
          <a:xfrm>
            <a:off x="2362200" y="1752600"/>
            <a:ext cx="4419600" cy="52387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Research Question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6A8BCB-BDAD-47C2-BD86-FB71EB822B91}"/>
              </a:ext>
            </a:extLst>
          </p:cNvPr>
          <p:cNvSpPr txBox="1"/>
          <p:nvPr/>
        </p:nvSpPr>
        <p:spPr>
          <a:xfrm>
            <a:off x="762000" y="2501900"/>
            <a:ext cx="4419600" cy="52387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Binary variable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070A95-84B7-4E7F-9882-3B3BE8E27890}"/>
              </a:ext>
            </a:extLst>
          </p:cNvPr>
          <p:cNvSpPr txBox="1"/>
          <p:nvPr/>
        </p:nvSpPr>
        <p:spPr>
          <a:xfrm>
            <a:off x="685800" y="3422650"/>
            <a:ext cx="3886200" cy="13843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Graph: Bar graph</a:t>
            </a:r>
          </a:p>
          <a:p>
            <a:pPr>
              <a:defRPr/>
            </a:pPr>
            <a:r>
              <a:rPr lang="en-US" sz="2800" i="1" dirty="0"/>
              <a:t>Statistic</a:t>
            </a:r>
            <a:r>
              <a:rPr lang="en-US" sz="2800" dirty="0"/>
              <a:t>: Count, Proportion, Percentage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F21D7B-B73E-4EFC-98D6-B69E6B060469}"/>
              </a:ext>
            </a:extLst>
          </p:cNvPr>
          <p:cNvSpPr txBox="1"/>
          <p:nvPr/>
        </p:nvSpPr>
        <p:spPr>
          <a:xfrm>
            <a:off x="4659313" y="3468688"/>
            <a:ext cx="4419600" cy="18161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Is that statistic surprising under the null model (in direction of alternative)?</a:t>
            </a:r>
          </a:p>
          <a:p>
            <a:pPr>
              <a:defRPr/>
            </a:pPr>
            <a:r>
              <a:rPr lang="en-US" sz="2800" dirty="0"/>
              <a:t>-- p-value, std. statistic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74BEAE0-9407-4EAC-8456-6CBF8C471DBD}"/>
              </a:ext>
            </a:extLst>
          </p:cNvPr>
          <p:cNvCxnSpPr>
            <a:endCxn id="6" idx="0"/>
          </p:cNvCxnSpPr>
          <p:nvPr/>
        </p:nvCxnSpPr>
        <p:spPr>
          <a:xfrm flipH="1">
            <a:off x="2971800" y="2209800"/>
            <a:ext cx="152400" cy="2921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36EB018-7588-4BA2-94EB-E2A5F6A62925}"/>
              </a:ext>
            </a:extLst>
          </p:cNvPr>
          <p:cNvCxnSpPr>
            <a:cxnSpLocks/>
          </p:cNvCxnSpPr>
          <p:nvPr/>
        </p:nvCxnSpPr>
        <p:spPr>
          <a:xfrm>
            <a:off x="2584450" y="3025775"/>
            <a:ext cx="0" cy="47307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1954EF3-2304-411C-B5FC-26F2019A8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25775"/>
            <a:ext cx="2279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/>
              <a:t>Descriptive statistics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38ED59-4570-4414-A157-F93B9CE56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065463"/>
            <a:ext cx="227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/>
              <a:t>Inferential statistics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EDA581-710A-490C-8248-8F47A368044E}"/>
              </a:ext>
            </a:extLst>
          </p:cNvPr>
          <p:cNvSpPr txBox="1"/>
          <p:nvPr/>
        </p:nvSpPr>
        <p:spPr>
          <a:xfrm>
            <a:off x="4659313" y="5359400"/>
            <a:ext cx="4419600" cy="954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Plausible values of </a:t>
            </a:r>
            <a:r>
              <a:rPr lang="en-US" sz="2800" dirty="0">
                <a:latin typeface="Symbol" panose="05050102010706020507" pitchFamily="18" charset="2"/>
              </a:rPr>
              <a:t>p</a:t>
            </a:r>
            <a:r>
              <a:rPr lang="en-US" sz="2800" dirty="0"/>
              <a:t>?</a:t>
            </a:r>
          </a:p>
          <a:p>
            <a:pPr>
              <a:defRPr/>
            </a:pPr>
            <a:r>
              <a:rPr lang="en-US" sz="2800" dirty="0"/>
              <a:t>-- confidence interval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FEE6C2-F43E-4437-BFEF-04E0D15B0A71}"/>
              </a:ext>
            </a:extLst>
          </p:cNvPr>
          <p:cNvSpPr txBox="1"/>
          <p:nvPr/>
        </p:nvSpPr>
        <p:spPr>
          <a:xfrm>
            <a:off x="7900402" y="5159314"/>
            <a:ext cx="1143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Binomial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0E17A9-5440-4375-BA65-D7CCA05D46F2}"/>
              </a:ext>
            </a:extLst>
          </p:cNvPr>
          <p:cNvSpPr txBox="1"/>
          <p:nvPr/>
        </p:nvSpPr>
        <p:spPr>
          <a:xfrm>
            <a:off x="7900402" y="5528646"/>
            <a:ext cx="114300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Normal*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578695-22D6-4A71-8331-F13B7B541C8B}"/>
              </a:ext>
            </a:extLst>
          </p:cNvPr>
          <p:cNvSpPr txBox="1"/>
          <p:nvPr/>
        </p:nvSpPr>
        <p:spPr>
          <a:xfrm>
            <a:off x="7900402" y="4820760"/>
            <a:ext cx="1143000" cy="338554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Simulation</a:t>
            </a:r>
          </a:p>
        </p:txBody>
      </p:sp>
    </p:spTree>
    <p:extLst>
      <p:ext uri="{BB962C8B-B14F-4D97-AF65-F5344CB8AC3E}">
        <p14:creationId xmlns:p14="http://schemas.microsoft.com/office/powerpoint/2010/main" val="240446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/>
      <p:bldP spid="17" grpId="0"/>
      <p:bldP spid="14" grpId="0" animBg="1"/>
      <p:bldP spid="2" grpId="0" animBg="1"/>
      <p:bldP spid="3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A9802-51EE-93EA-E6E3-46AA9AC71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BB39C-0164-17F7-D173-406A1793E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94900B-8278-3479-705D-AF1A5F53E0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73" y="457200"/>
            <a:ext cx="841057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43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97595AAD-F06B-4ECC-8663-86BA6B843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 how interpret confidence interval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DADE6-CABA-428A-A6B7-4308B5D47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solidFill>
                  <a:srgbClr val="2D3B45"/>
                </a:solidFill>
                <a:latin typeface="Lato Extended"/>
              </a:rPr>
              <a:t>You are 95% confident that the interval  (0.2689, 0.4811) contains the sample proportion of blue balls chased by Muffin.</a:t>
            </a:r>
          </a:p>
          <a:p>
            <a:pPr>
              <a:defRPr/>
            </a:pPr>
            <a:r>
              <a:rPr lang="en-US" dirty="0">
                <a:solidFill>
                  <a:srgbClr val="2D3B45"/>
                </a:solidFill>
                <a:latin typeface="Lato Extended"/>
              </a:rPr>
              <a:t>There is a 95% chance that the interval  (0.2689, 0.4811) captures the probability Muffin chasing the blue ball</a:t>
            </a:r>
          </a:p>
          <a:p>
            <a:pPr>
              <a:defRPr/>
            </a:pPr>
            <a:r>
              <a:rPr lang="en-US" dirty="0">
                <a:solidFill>
                  <a:srgbClr val="2D3B45"/>
                </a:solidFill>
                <a:latin typeface="Lato Extended"/>
              </a:rPr>
              <a:t>In the long run, 95% of intervals constructed from different samples will contain the probability Muffin chases the blue ball</a:t>
            </a:r>
          </a:p>
          <a:p>
            <a:pPr>
              <a:defRPr/>
            </a:pPr>
            <a:r>
              <a:rPr lang="en-US" dirty="0">
                <a:solidFill>
                  <a:srgbClr val="2D3B45"/>
                </a:solidFill>
                <a:latin typeface="Lato Extended"/>
              </a:rPr>
              <a:t>95% of the time the interval (0.2689, 0.4811) contains the probability of Muffin chasing the blue ball</a:t>
            </a:r>
          </a:p>
          <a:p>
            <a:pPr>
              <a:defRPr/>
            </a:pPr>
            <a:r>
              <a:rPr lang="en-US" dirty="0">
                <a:solidFill>
                  <a:srgbClr val="2D3B45"/>
                </a:solidFill>
                <a:latin typeface="Lato Extended"/>
              </a:rPr>
              <a:t>In the long run, 95% of sample proportions fall in between  0.2689 and  0.4811.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DBABE7-4B63-466B-AD92-9C1D8074C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905000"/>
            <a:ext cx="1143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Long-run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C76F10-6375-4417-89E1-BD8173777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476500"/>
            <a:ext cx="11430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/>
              <a:t>confidence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EFE9841-3132-4FD7-815B-28F29E6A6295}"/>
              </a:ext>
            </a:extLst>
          </p:cNvPr>
          <p:cNvCxnSpPr/>
          <p:nvPr/>
        </p:nvCxnSpPr>
        <p:spPr>
          <a:xfrm>
            <a:off x="4495800" y="4191000"/>
            <a:ext cx="2057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78D9C64-C13B-4ADA-8395-F2A343BAC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486400"/>
            <a:ext cx="57245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Sample proportions cluster around long-run proportion</a:t>
            </a:r>
          </a:p>
          <a:p>
            <a:r>
              <a:rPr lang="en-US" altLang="en-US"/>
              <a:t>Not each other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495FE40-0363-412E-A906-8A072BB2D1F7}"/>
              </a:ext>
            </a:extLst>
          </p:cNvPr>
          <p:cNvSpPr/>
          <p:nvPr/>
        </p:nvSpPr>
        <p:spPr>
          <a:xfrm>
            <a:off x="457200" y="3200400"/>
            <a:ext cx="8153400" cy="80803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5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E7EDF-F6B4-4857-AF98-5F4B40206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 1.10B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9AA38-BCE7-4A2C-A494-CB068F5CE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D31CC8-65C7-4F61-9100-5900271B7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7" y="1478709"/>
            <a:ext cx="9144000" cy="4773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08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00E35-9C84-136D-868F-582F1CF2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 1.8: Halloween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52D7A-401C-10E0-2EDF-B7DA7BBC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DD7DDF-5D99-0596-4A52-E3B8E5CBC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50" y="2128837"/>
            <a:ext cx="6591300" cy="26003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51FCEE-ABF8-6A75-8A53-173C5C7006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350" y="4267200"/>
            <a:ext cx="707707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843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9679B860-C5F9-4E2D-ABFE-C8E50280FC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One Sample </a:t>
            </a:r>
            <a:r>
              <a:rPr lang="en-US" altLang="en-US" i="1" dirty="0"/>
              <a:t>z</a:t>
            </a:r>
            <a:r>
              <a:rPr lang="en-US" altLang="en-US" dirty="0"/>
              <a:t>-interval for </a:t>
            </a:r>
            <a:r>
              <a:rPr lang="en-US" altLang="en-US" dirty="0">
                <a:latin typeface="Symbol" panose="05050102010706020507" pitchFamily="18" charset="2"/>
              </a:rPr>
              <a:t>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928D34-3840-4A0C-B1D5-2E528D17F8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92275"/>
                <a:ext cx="8229600" cy="4530725"/>
              </a:xfrm>
            </p:spPr>
            <p:txBody>
              <a:bodyPr/>
              <a:lstStyle/>
              <a:p>
                <a:pPr>
                  <a:defRPr/>
                </a:pPr>
                <a:r>
                  <a:rPr lang="en-US" dirty="0"/>
                  <a:t>One sample </a:t>
                </a:r>
                <a:r>
                  <a:rPr lang="en-US" i="1" dirty="0"/>
                  <a:t>z</a:t>
                </a:r>
                <a:r>
                  <a:rPr lang="en-US" dirty="0"/>
                  <a:t>-interval for </a:t>
                </a:r>
                <a:r>
                  <a:rPr lang="en-US" dirty="0">
                    <a:latin typeface="Symbol" pitchFamily="18" charset="2"/>
                  </a:rPr>
                  <a:t>p </a:t>
                </a:r>
                <a:r>
                  <a:rPr lang="en-US" dirty="0"/>
                  <a:t>(aka “Wald”)</a:t>
                </a:r>
              </a:p>
              <a:p>
                <a:pPr>
                  <a:defRPr/>
                </a:pPr>
                <a:endParaRPr lang="en-US" dirty="0">
                  <a:latin typeface="Symbol" pitchFamily="18" charset="2"/>
                </a:endParaRPr>
              </a:p>
              <a:p>
                <a:pPr>
                  <a:defRPr/>
                </a:pPr>
                <a:endParaRPr lang="en-US" dirty="0">
                  <a:latin typeface="Symbol" pitchFamily="18" charset="2"/>
                </a:endParaRPr>
              </a:p>
              <a:p>
                <a:pPr marL="0" indent="0">
                  <a:buFont typeface="Wingdings" panose="05000000000000000000" pitchFamily="2" charset="2"/>
                  <a:buNone/>
                  <a:defRPr/>
                </a:pPr>
                <a:endParaRPr lang="en-US" dirty="0"/>
              </a:p>
              <a:p>
                <a:pPr>
                  <a:defRPr/>
                </a:pPr>
                <a:r>
                  <a:rPr lang="en-US" dirty="0"/>
                  <a:t>“Standard error” = estimate of standard deviation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/>
                  <a:t> from sample data</a:t>
                </a:r>
              </a:p>
              <a:p>
                <a:pPr>
                  <a:defRPr/>
                </a:pPr>
                <a:r>
                  <a:rPr lang="en-US" dirty="0"/>
                  <a:t>But doesn’t always “work”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928D34-3840-4A0C-B1D5-2E528D17F8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92275"/>
                <a:ext cx="8229600" cy="4530725"/>
              </a:xfrm>
              <a:blipFill>
                <a:blip r:embed="rId3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2" name="Picture 2">
            <a:extLst>
              <a:ext uri="{FF2B5EF4-FFF2-40B4-BE49-F238E27FC236}">
                <a16:creationId xmlns:a16="http://schemas.microsoft.com/office/drawing/2014/main" id="{02FE1280-4E3C-4122-9CB2-D82C0ECD5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/>
          <a:stretch>
            <a:fillRect/>
          </a:stretch>
        </p:blipFill>
        <p:spPr bwMode="auto">
          <a:xfrm>
            <a:off x="2133600" y="2301875"/>
            <a:ext cx="279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2FC2EF-B450-4676-9E69-F6E9166B8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292475"/>
            <a:ext cx="220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Sample proportion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32824CC-7561-4695-ABA9-AF12637D74FA}"/>
              </a:ext>
            </a:extLst>
          </p:cNvPr>
          <p:cNvCxnSpPr/>
          <p:nvPr/>
        </p:nvCxnSpPr>
        <p:spPr>
          <a:xfrm flipV="1">
            <a:off x="2133600" y="2743200"/>
            <a:ext cx="228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D7D1CE1-60DF-420E-8E91-A4D37EFC7193}"/>
              </a:ext>
            </a:extLst>
          </p:cNvPr>
          <p:cNvCxnSpPr/>
          <p:nvPr/>
        </p:nvCxnSpPr>
        <p:spPr>
          <a:xfrm flipV="1">
            <a:off x="2743200" y="2590800"/>
            <a:ext cx="787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9016DD-3F0D-4FF9-9140-13C5493DD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378075"/>
            <a:ext cx="1441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Sample size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6ADE021-3D99-42FC-88BE-601664970CAD}"/>
              </a:ext>
            </a:extLst>
          </p:cNvPr>
          <p:cNvCxnSpPr/>
          <p:nvPr/>
        </p:nvCxnSpPr>
        <p:spPr>
          <a:xfrm flipH="1">
            <a:off x="4191000" y="2590800"/>
            <a:ext cx="15240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EFAD9E1-ECEF-47CA-9101-00FC4D7C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276600"/>
            <a:ext cx="1504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Critical value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8A8DD34-879C-4258-9A78-F37798377982}"/>
              </a:ext>
            </a:extLst>
          </p:cNvPr>
          <p:cNvCxnSpPr/>
          <p:nvPr/>
        </p:nvCxnSpPr>
        <p:spPr>
          <a:xfrm flipH="1" flipV="1">
            <a:off x="3136900" y="2743200"/>
            <a:ext cx="673100" cy="641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511E7716-0F77-4E5B-BFFE-3E3CAE957797}"/>
              </a:ext>
            </a:extLst>
          </p:cNvPr>
          <p:cNvSpPr/>
          <p:nvPr/>
        </p:nvSpPr>
        <p:spPr>
          <a:xfrm>
            <a:off x="3352800" y="2133600"/>
            <a:ext cx="1574800" cy="990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FF5AE1-AD7B-421D-9A3F-F286C97CC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292475"/>
            <a:ext cx="167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Standard error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DF4FF11-B1E5-43B0-A5C8-F9D6306A2D18}"/>
              </a:ext>
            </a:extLst>
          </p:cNvPr>
          <p:cNvCxnSpPr/>
          <p:nvPr/>
        </p:nvCxnSpPr>
        <p:spPr>
          <a:xfrm flipH="1" flipV="1">
            <a:off x="4927600" y="3063875"/>
            <a:ext cx="1092200" cy="212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75E6EE58-9995-40F8-B9C8-6B302C223116}"/>
              </a:ext>
            </a:extLst>
          </p:cNvPr>
          <p:cNvSpPr/>
          <p:nvPr/>
        </p:nvSpPr>
        <p:spPr>
          <a:xfrm>
            <a:off x="2971800" y="2133600"/>
            <a:ext cx="2209800" cy="1066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F188A5-D3E7-46D1-AE4E-411F2B819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827338"/>
            <a:ext cx="172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Margin-of-error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4CEF475-7146-4630-BA93-0036835865A0}"/>
              </a:ext>
            </a:extLst>
          </p:cNvPr>
          <p:cNvCxnSpPr/>
          <p:nvPr/>
        </p:nvCxnSpPr>
        <p:spPr>
          <a:xfrm flipH="1" flipV="1">
            <a:off x="5181600" y="2933700"/>
            <a:ext cx="838200" cy="1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00C8683-6990-4AC9-87E6-E714F2980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550" y="3368675"/>
            <a:ext cx="285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/>
              <a:t>estimate </a:t>
            </a:r>
            <a:r>
              <a:rPr lang="en-US" altLang="en-US" sz="1800" i="1" u="sng"/>
              <a:t>+</a:t>
            </a:r>
            <a:r>
              <a:rPr lang="en-US" altLang="en-US" sz="1800" i="1"/>
              <a:t> margin-of-error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11" grpId="0"/>
      <p:bldP spid="14" grpId="0"/>
      <p:bldP spid="17" grpId="0" animBg="1"/>
      <p:bldP spid="18" grpId="0"/>
      <p:bldP spid="21" grpId="0" animBg="1"/>
      <p:bldP spid="22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A9E1-5C85-49AA-ABE8-EB1E53FCD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6E080-0EC6-4111-A617-EC3555E1F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Submit HW 3 by Sat night </a:t>
            </a:r>
          </a:p>
          <a:p>
            <a:r>
              <a:rPr lang="en-US" dirty="0"/>
              <a:t>HW 3 Solutions, Quiz 3 posted Sunday</a:t>
            </a:r>
          </a:p>
          <a:p>
            <a:r>
              <a:rPr lang="en-US" dirty="0"/>
              <a:t>Quiz 3 due on Monday night</a:t>
            </a:r>
          </a:p>
          <a:p>
            <a:r>
              <a:rPr lang="en-US" dirty="0"/>
              <a:t>Investigation 1.12(a)</a:t>
            </a:r>
          </a:p>
          <a:p>
            <a:r>
              <a:rPr lang="en-US" dirty="0"/>
              <a:t>Exam on Friday</a:t>
            </a:r>
          </a:p>
          <a:p>
            <a:pPr lvl="1"/>
            <a:r>
              <a:rPr lang="en-US" dirty="0"/>
              <a:t>I will supply paper</a:t>
            </a:r>
          </a:p>
          <a:p>
            <a:pPr lvl="1"/>
            <a:r>
              <a:rPr lang="en-US" dirty="0"/>
              <a:t>Review handouts posted soon</a:t>
            </a:r>
          </a:p>
          <a:p>
            <a:pPr lvl="2"/>
            <a:r>
              <a:rPr lang="en-US" dirty="0"/>
              <a:t>One page of notes</a:t>
            </a:r>
          </a:p>
          <a:p>
            <a:pPr lvl="2"/>
            <a:r>
              <a:rPr lang="en-US" dirty="0"/>
              <a:t>No use of R or applets (reading output)</a:t>
            </a:r>
          </a:p>
        </p:txBody>
      </p:sp>
    </p:spTree>
    <p:extLst>
      <p:ext uri="{BB962C8B-B14F-4D97-AF65-F5344CB8AC3E}">
        <p14:creationId xmlns:p14="http://schemas.microsoft.com/office/powerpoint/2010/main" val="267733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48167B-9756-421A-A656-20B1477CB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i="1" dirty="0"/>
              <a:t>z</a:t>
            </a:r>
            <a:r>
              <a:rPr lang="en-US" dirty="0"/>
              <a:t>-procedures”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3B51E9-1248-47B0-B5FA-D237E2E4FE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Test of Significance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FD24C1A-B596-4BCB-8123-A1949FBCA23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Test statistic: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Validity conditions to use normal distribution to find p-value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≥10,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≥10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b="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FD24C1A-B596-4BCB-8123-A1949FBCA2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603" t="-1080" r="-1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5E006-7E9E-41E8-AFCB-C16277CB2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Confidence interval for </a:t>
            </a:r>
            <a:r>
              <a:rPr lang="en-US" dirty="0">
                <a:latin typeface="Symbol" panose="05050102010706020507" pitchFamily="18" charset="2"/>
              </a:rPr>
              <a:t>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50461643-AAB6-47D3-ABF8-45913C9A0C4A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acc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Validity conditions to use normal distribution to find </a:t>
                </a:r>
                <a:r>
                  <a:rPr lang="en-US" i="1" dirty="0"/>
                  <a:t>z</a:t>
                </a:r>
                <a:r>
                  <a:rPr lang="en-US" dirty="0"/>
                  <a:t>*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≥10,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≥10</m:t>
                    </m:r>
                  </m:oMath>
                </a14:m>
                <a:r>
                  <a:rPr lang="en-US" dirty="0"/>
                  <a:t>   (10 successes and 10 failures)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50461643-AAB6-47D3-ABF8-45913C9A0C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 l="-603" r="-1659" b="-4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9589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AFEAB-C9ED-E858-44CF-91413F6B0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C405587-1D0B-C721-DFC8-5FC31CA6F5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I don’t state a confidence level, use 95%</a:t>
                </a:r>
              </a:p>
              <a:p>
                <a:r>
                  <a:rPr lang="en-US" dirty="0"/>
                  <a:t>Three important properties of a confidence interval: midpoint and width</a:t>
                </a:r>
              </a:p>
              <a:p>
                <a:pPr lvl="1"/>
                <a:r>
                  <a:rPr lang="en-US" dirty="0"/>
                  <a:t>Midpoint: (roughly) sample proportion</a:t>
                </a:r>
              </a:p>
              <a:p>
                <a:pPr lvl="1"/>
                <a:r>
                  <a:rPr lang="en-US" dirty="0"/>
                  <a:t>Width </a:t>
                </a:r>
                <a:r>
                  <a:rPr lang="en-US"/>
                  <a:t>(precision): </a:t>
                </a:r>
                <a:endParaRPr lang="en-US" dirty="0"/>
              </a:p>
              <a:p>
                <a:pPr lvl="2"/>
                <a:r>
                  <a:rPr lang="en-US" dirty="0"/>
                  <a:t>decreases with </a:t>
                </a:r>
                <a:r>
                  <a:rPr lang="en-US" dirty="0">
                    <a:sym typeface="Symbol" panose="05050102010706020507" pitchFamily="18" charset="2"/>
                  </a:rPr>
                  <a:t> sample size</a:t>
                </a:r>
              </a:p>
              <a:p>
                <a:pPr lvl="2"/>
                <a:r>
                  <a:rPr lang="en-US" dirty="0">
                    <a:sym typeface="Symbol" panose="05050102010706020507" pitchFamily="18" charset="2"/>
                  </a:rPr>
                  <a:t>increases with  confidence level</a:t>
                </a:r>
              </a:p>
              <a:p>
                <a:pPr lvl="2"/>
                <a:r>
                  <a:rPr lang="en-US" dirty="0">
                    <a:sym typeface="Symbol" panose="05050102010706020507" pitchFamily="18" charset="2"/>
                  </a:rPr>
                  <a:t>Technically depends on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too!</a:t>
                </a:r>
              </a:p>
              <a:p>
                <a:pPr lvl="1"/>
                <a:r>
                  <a:rPr lang="en-US" dirty="0">
                    <a:sym typeface="Symbol" panose="05050102010706020507" pitchFamily="18" charset="2"/>
                  </a:rPr>
                  <a:t>Confidence level</a:t>
                </a:r>
              </a:p>
              <a:p>
                <a:pPr lvl="2"/>
                <a:r>
                  <a:rPr lang="en-US" dirty="0">
                    <a:sym typeface="Symbol" panose="05050102010706020507" pitchFamily="18" charset="2"/>
                  </a:rPr>
                  <a:t>A smaller interval is not necessarily more confident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lvl="2"/>
                <a:endParaRPr lang="en-US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C405587-1D0B-C721-DFC8-5FC31CA6F5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 b="-4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0B1FFB-C5DF-3600-36F2-B2C0C9FD71D0}"/>
                  </a:ext>
                </a:extLst>
              </p:cNvPr>
              <p:cNvSpPr txBox="1"/>
              <p:nvPr/>
            </p:nvSpPr>
            <p:spPr>
              <a:xfrm>
                <a:off x="5715000" y="2667000"/>
                <a:ext cx="2743200" cy="4277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±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0B1FFB-C5DF-3600-36F2-B2C0C9FD71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667000"/>
                <a:ext cx="2743200" cy="427746"/>
              </a:xfrm>
              <a:prstGeom prst="rect">
                <a:avLst/>
              </a:prstGeom>
              <a:blipFill>
                <a:blip r:embed="rId3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EEA51AFD-A120-D83C-91C4-AC7F4D14BD5A}"/>
              </a:ext>
            </a:extLst>
          </p:cNvPr>
          <p:cNvSpPr txBox="1"/>
          <p:nvPr/>
        </p:nvSpPr>
        <p:spPr>
          <a:xfrm>
            <a:off x="6781800" y="38862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Be careful with “smaller”</a:t>
            </a:r>
          </a:p>
          <a:p>
            <a:r>
              <a:rPr lang="en-US" dirty="0">
                <a:solidFill>
                  <a:srgbClr val="0070C0"/>
                </a:solidFill>
              </a:rPr>
              <a:t>Be careful with “accurate”</a:t>
            </a:r>
          </a:p>
        </p:txBody>
      </p:sp>
    </p:spTree>
    <p:extLst>
      <p:ext uri="{BB962C8B-B14F-4D97-AF65-F5344CB8AC3E}">
        <p14:creationId xmlns:p14="http://schemas.microsoft.com/office/powerpoint/2010/main" val="297935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305FF-4942-D12C-9EF1-6B2B922E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0CC77-8338-859A-3061-27E06A21B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Binomial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Normal (</a:t>
            </a:r>
            <a:r>
              <a:rPr lang="en-US" i="1" dirty="0"/>
              <a:t>z</a:t>
            </a:r>
            <a:r>
              <a:rPr lang="en-US" dirty="0"/>
              <a:t>-procedures)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E80974-87B4-95BD-2855-EE7D02AC6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57425"/>
            <a:ext cx="8229600" cy="1095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0AC29C-844E-ED31-20AE-A78BDBEE4ED2}"/>
              </a:ext>
            </a:extLst>
          </p:cNvPr>
          <p:cNvSpPr txBox="1"/>
          <p:nvPr/>
        </p:nvSpPr>
        <p:spPr>
          <a:xfrm>
            <a:off x="5105400" y="1752600"/>
            <a:ext cx="3929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Only applet option for binomial </a:t>
            </a:r>
          </a:p>
          <a:p>
            <a:r>
              <a:rPr lang="en-US" dirty="0"/>
              <a:t>confidence interval is “trial and error”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8DFE14-9F7D-4D4A-69AA-1DA22FC1C4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495800"/>
            <a:ext cx="821055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46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5A74B2F-4B69-306B-17D1-4C8378F82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9B6616-5525-F62C-1570-2C34D92FF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9548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Parameter: “probability a student…” better than “probability students …”</a:t>
            </a:r>
          </a:p>
          <a:p>
            <a:r>
              <a:rPr lang="en-US" dirty="0"/>
              <a:t>Checking the CLT conditions, tell me the numbers you are comparing to 10</a:t>
            </a:r>
          </a:p>
          <a:p>
            <a:r>
              <a:rPr lang="en-US" dirty="0"/>
              <a:t>Comparing p-values: “they are similar” or “they are within .01 of each other” probably better than “they are similar because they are both less than 0.05”</a:t>
            </a:r>
          </a:p>
          <a:p>
            <a:r>
              <a:rPr lang="en-US" dirty="0"/>
              <a:t>Watch circular reasoning like “the width is smaller because the endpoints are closer together”</a:t>
            </a:r>
          </a:p>
          <a:p>
            <a:r>
              <a:rPr lang="en-US" dirty="0"/>
              <a:t>Sometimes good to fail to reject Ho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065830-59E4-41C9-D7C9-CEF022390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334000"/>
            <a:ext cx="6523781" cy="7619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5C078A2-1F97-23DE-978D-334D1D949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193881"/>
            <a:ext cx="14478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902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9CC57-B484-3AD3-26E7-4B3BCD6EB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 – Improving the normal approximation /procedures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A90277-E492-815C-DF67-692A3F5087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Investigation 1.8</a:t>
                </a:r>
              </a:p>
              <a:p>
                <a:pPr lvl="1"/>
                <a:r>
                  <a:rPr lang="en-US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=0.50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H</a:t>
                </a:r>
                <a:r>
                  <a:rPr lang="en-US" baseline="-25000" dirty="0"/>
                  <a:t>a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≠0.50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A90277-E492-815C-DF67-692A3F5087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CB4052F-BC19-4370-F0A1-419E370B17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3152775"/>
            <a:ext cx="4095750" cy="3095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DB2973-40B6-37AF-F1A5-96C4FD30E2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3429000"/>
            <a:ext cx="3314700" cy="1905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F7B48E-1CCC-6B66-E1DB-5EECC4F23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065337"/>
            <a:ext cx="381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/>
              <a:t>Guideline?</a:t>
            </a:r>
          </a:p>
          <a:p>
            <a:r>
              <a:rPr lang="en-US" altLang="en-US" sz="2400" dirty="0"/>
              <a:t>284(.5) and 284(1-.5) </a:t>
            </a:r>
            <a:r>
              <a:rPr lang="en-US" altLang="en-US" sz="2400" u="sng" dirty="0"/>
              <a:t>&gt;</a:t>
            </a:r>
            <a:r>
              <a:rPr lang="en-US" altLang="en-US" sz="2400" dirty="0"/>
              <a:t> 10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76442D9-3881-1A6A-EDE4-A32C956067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1866900"/>
            <a:ext cx="7934325" cy="37719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5C8258D-DA88-91EF-0557-3521E5CF09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3581400"/>
            <a:ext cx="33147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52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0A337E-A584-B376-F88C-538893930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vs. Normal (q)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D43A53-07F6-9C92-BF71-5092D51931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Binomial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EDBFE62-D2D5-3E82-EF4D-0BD6DA81B5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P(X = 135) </a:t>
            </a:r>
          </a:p>
          <a:p>
            <a:pPr marL="0" indent="0">
              <a:buNone/>
            </a:pPr>
            <a:r>
              <a:rPr lang="en-US" sz="1800" dirty="0"/>
              <a:t>= C(284, 135)(.5</a:t>
            </a:r>
            <a:r>
              <a:rPr lang="en-US" sz="1800" baseline="30000" dirty="0"/>
              <a:t>135</a:t>
            </a:r>
            <a:r>
              <a:rPr lang="en-US" sz="1800" dirty="0"/>
              <a:t>)(.5</a:t>
            </a:r>
            <a:r>
              <a:rPr lang="en-US" sz="1800" baseline="30000" dirty="0"/>
              <a:t>149</a:t>
            </a:r>
            <a:r>
              <a:rPr lang="en-US" sz="1800" dirty="0"/>
              <a:t>) = 0.0335</a:t>
            </a:r>
            <a:endParaRPr lang="en-US" sz="1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P(X </a:t>
            </a:r>
            <a:r>
              <a:rPr lang="en-US" sz="2000" u="sng" dirty="0"/>
              <a:t>&lt;</a:t>
            </a:r>
            <a:r>
              <a:rPr lang="en-US" sz="2000" dirty="0"/>
              <a:t> 135)</a:t>
            </a:r>
          </a:p>
          <a:p>
            <a:pPr marL="0" indent="0">
              <a:buNone/>
            </a:pPr>
            <a:r>
              <a:rPr lang="en-US" sz="2000" dirty="0"/>
              <a:t>= .</a:t>
            </a:r>
            <a:r>
              <a:rPr lang="en-US" sz="2000" dirty="0">
                <a:solidFill>
                  <a:srgbClr val="0070C0"/>
                </a:solidFill>
              </a:rPr>
              <a:t>0355</a:t>
            </a:r>
            <a:r>
              <a:rPr lang="en-US" sz="2000" dirty="0"/>
              <a:t> + .0302 + …</a:t>
            </a:r>
          </a:p>
          <a:p>
            <a:r>
              <a:rPr lang="en-US" sz="2000" dirty="0"/>
              <a:t>P(X &lt; 135) </a:t>
            </a:r>
          </a:p>
          <a:p>
            <a:pPr marL="0" indent="0">
              <a:buNone/>
            </a:pPr>
            <a:r>
              <a:rPr lang="en-US" sz="2000" dirty="0"/>
              <a:t>= .0302 + …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332CC0-35CA-7694-DBE5-6FA0D36D0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Normal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E45F865-2319-4725-08F2-8DAC2124117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P(X = 135) </a:t>
            </a:r>
          </a:p>
          <a:p>
            <a:pPr marL="0" indent="0">
              <a:buNone/>
            </a:pPr>
            <a:r>
              <a:rPr lang="en-US" sz="1800" dirty="0"/>
              <a:t>= 0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P(X </a:t>
            </a:r>
            <a:r>
              <a:rPr lang="en-US" sz="1800" u="sng" dirty="0"/>
              <a:t>&lt;</a:t>
            </a:r>
            <a:r>
              <a:rPr lang="en-US" sz="1800" dirty="0"/>
              <a:t> 135) = P(X &lt; 135)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002B8E-E542-D6B5-D50B-D00251417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5370" y="113507"/>
            <a:ext cx="2188630" cy="16843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7ADC26-17C4-6F5F-0357-398D5761A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048000"/>
            <a:ext cx="2677709" cy="15335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3628AC-E02D-5307-EA0E-EEF783B487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6356" y="3081678"/>
            <a:ext cx="2323479" cy="14144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3DD65B0-8946-5362-97C5-4D0FAA054B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5089" y="3042557"/>
            <a:ext cx="3176587" cy="18240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FF1503-CBB6-843A-7FBD-F895CB6C89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2916" y="3026228"/>
            <a:ext cx="2471915" cy="168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94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0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D2293-A40F-4D73-BF3E-FCAF4182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Continuity correction (r)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C1A951A-7CAB-AA0E-D8CA-C1F3114FA0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proportion z-test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68C643F7-F3CA-AB08-1E08-807E33604A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8C99670-88AB-099D-8289-9EC367ED3D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Continuity correction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F0AA96A8-B67A-A793-C212-4AF0C48E042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FC02DF-A519-977A-395F-3F0284FFD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943" y="2273300"/>
            <a:ext cx="3085949" cy="23749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555EF9D-C5D8-CB52-ACB5-A272B3249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934" y="2133600"/>
            <a:ext cx="3476065" cy="26860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6EA2AA4-04CE-BD13-59D0-F3E4A38896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769499"/>
            <a:ext cx="3314700" cy="1905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ED18AA0-CBC0-733C-4323-338AA46208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4150" y="4837761"/>
            <a:ext cx="308610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65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11553</TotalTime>
  <Words>958</Words>
  <Application>Microsoft Office PowerPoint</Application>
  <PresentationFormat>On-screen Show (4:3)</PresentationFormat>
  <Paragraphs>170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Garamond</vt:lpstr>
      <vt:lpstr>Lato Extended</vt:lpstr>
      <vt:lpstr>Symbol</vt:lpstr>
      <vt:lpstr>Wingdings</vt:lpstr>
      <vt:lpstr>Default Theme</vt:lpstr>
      <vt:lpstr>Stat 301 – Day 11</vt:lpstr>
      <vt:lpstr>One Sample z-interval for p</vt:lpstr>
      <vt:lpstr>“z-procedures”</vt:lpstr>
      <vt:lpstr>Recap</vt:lpstr>
      <vt:lpstr>Technology</vt:lpstr>
      <vt:lpstr>Practice questions</vt:lpstr>
      <vt:lpstr>Today – Improving the normal approximation /procedures</vt:lpstr>
      <vt:lpstr>Binomial vs. Normal (q)</vt:lpstr>
      <vt:lpstr>Continuity correction (r)</vt:lpstr>
      <vt:lpstr>What about the confidence interval?</vt:lpstr>
      <vt:lpstr>What do we mean by 95% confidence?</vt:lpstr>
      <vt:lpstr>Plus Four 95% Confidence Interval for p</vt:lpstr>
      <vt:lpstr>Example: Investigation 1.10</vt:lpstr>
      <vt:lpstr>“z-procedures”</vt:lpstr>
      <vt:lpstr>So far</vt:lpstr>
      <vt:lpstr>PowerPoint Presentation</vt:lpstr>
      <vt:lpstr>So how interpret confidence interval</vt:lpstr>
      <vt:lpstr>PP 1.10B</vt:lpstr>
      <vt:lpstr>Inv 1.8: Halloween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301 – Day 6</dc:title>
  <dc:creator>ITS/CSS</dc:creator>
  <cp:lastModifiedBy>Beth L. Chance</cp:lastModifiedBy>
  <cp:revision>134</cp:revision>
  <cp:lastPrinted>2015-01-13T19:03:38Z</cp:lastPrinted>
  <dcterms:created xsi:type="dcterms:W3CDTF">2011-09-27T02:36:13Z</dcterms:created>
  <dcterms:modified xsi:type="dcterms:W3CDTF">2024-01-26T14:27:50Z</dcterms:modified>
</cp:coreProperties>
</file>