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56" r:id="rId2"/>
    <p:sldId id="372" r:id="rId3"/>
    <p:sldId id="370" r:id="rId4"/>
    <p:sldId id="302" r:id="rId5"/>
    <p:sldId id="376" r:id="rId6"/>
    <p:sldId id="377" r:id="rId7"/>
    <p:sldId id="373" r:id="rId8"/>
    <p:sldId id="374" r:id="rId9"/>
    <p:sldId id="375" r:id="rId10"/>
    <p:sldId id="371" r:id="rId11"/>
    <p:sldId id="350" r:id="rId12"/>
    <p:sldId id="355" r:id="rId13"/>
    <p:sldId id="365" r:id="rId14"/>
    <p:sldId id="361" r:id="rId15"/>
  </p:sldIdLst>
  <p:sldSz cx="9144000" cy="6858000" type="screen4x3"/>
  <p:notesSz cx="6954838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434" autoAdjust="0"/>
  </p:normalViewPr>
  <p:slideViewPr>
    <p:cSldViewPr>
      <p:cViewPr varScale="1">
        <p:scale>
          <a:sx n="130" d="100"/>
          <a:sy n="130" d="100"/>
        </p:scale>
        <p:origin x="396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D161E89-20FC-4B67-9ACD-E045DC148D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97A6DB-7C9D-414F-BCEF-C97795315BF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66466B3-05D2-4AAA-A8CA-38AF1ECC0D66}" type="datetimeFigureOut">
              <a:rPr lang="en-US"/>
              <a:pPr>
                <a:defRPr/>
              </a:pPr>
              <a:t>1/24/2024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0F34AB-9DDB-4B25-8E11-C25DE8FDFFE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94ECB5-8F66-4A3E-BD8E-C9FF59D261D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836AA11-318B-43FF-A2EB-4112B1101C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FF7119C-339D-4FA0-8602-949C709854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D14EEF-A84A-410B-BEB1-4D9E1B359ED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0DFF92A-2D62-402D-872F-0ED375C85331}" type="datetimeFigureOut">
              <a:rPr lang="en-US"/>
              <a:pPr>
                <a:defRPr/>
              </a:pPr>
              <a:t>1/24/2024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AC4EBF3-3693-4071-B09F-0541D65A747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8500"/>
            <a:ext cx="4656138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53" tIns="46026" rIns="92053" bIns="4602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5A3EF6E-E760-4A88-B252-CC5D858C98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5325" y="4422775"/>
            <a:ext cx="5564188" cy="4187825"/>
          </a:xfrm>
          <a:prstGeom prst="rect">
            <a:avLst/>
          </a:prstGeom>
        </p:spPr>
        <p:txBody>
          <a:bodyPr vert="horz" lIns="92053" tIns="46026" rIns="92053" bIns="46026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209BD3-F21B-4A41-B72F-F19F5CB2A3A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06C5C3-B7DB-47F5-A335-5487666205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266BDDD-52B8-45E9-84B1-DBB3609BEC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0B2B6ABC-D51D-4C43-B466-3802E40CF47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4583288A-55E3-4D23-A3B2-8ACF05C5020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ED86A2E2-0C6E-4849-80A1-F31FFF6EAC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E806BB-2252-4ED8-B012-970C1F9AFCE5}" type="slidenum">
              <a:rPr lang="en-US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>
            <a:extLst>
              <a:ext uri="{FF2B5EF4-FFF2-40B4-BE49-F238E27FC236}">
                <a16:creationId xmlns:a16="http://schemas.microsoft.com/office/drawing/2014/main" id="{4763D580-4241-48E9-AB1C-15D9C0FC3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>
            <a:extLst>
              <a:ext uri="{FF2B5EF4-FFF2-40B4-BE49-F238E27FC236}">
                <a16:creationId xmlns:a16="http://schemas.microsoft.com/office/drawing/2014/main" id="{F088C20B-3024-479F-94B4-673D798FB5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28918BC-2706-46DB-B099-23E0E77965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85F9C959-2860-4898-9BBC-D18F3F5310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449453EB-A0B3-482A-B360-74E4DF90C6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50C08E0-9B4D-4B02-A31D-0EEC6DF8C7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6138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B93440-DE19-4F2F-9F8D-256851F53D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F69734-89AE-4A03-9EE5-3A1E898C56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84CB60-178B-4088-A932-5044361515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62BC1-00DD-430D-BEA0-1A367E8F22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9775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9A4E400-9AE6-4800-8199-18C2F6DA67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D546D7-62C8-4D0C-9677-6261F1ED37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3943E1-C094-4657-8E2D-C8712DA150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120D8-5BF8-464C-BB96-9B14D5532E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069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40A501-EC32-43B4-9BF1-B758DB4733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5F5A5E0-3F23-467C-B691-6A6427E498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AF56E3D-BAFA-43E0-87A9-B5BD758B3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FF5E8-E4F3-4C7F-8416-C07318FB92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2476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5B96EE-4343-4EDD-99C0-A07587F41E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A5F6239-720F-44E3-9A3E-3C0AB10FE6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440FF5-CA6F-485F-BF04-8729CA65B4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5E49F-BE34-4A00-BD3F-E59F1360E6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7988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35123F-9A43-4DE5-BCCC-99082375A8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36963C-3D53-4D08-8DC6-F1490C7277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5FA73E-F3D0-4A27-AB3A-06E56EB6A2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2E1E9-37AA-45CE-9C65-22528C45CD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7364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F6B99E-050C-44C3-903A-FBE47B84E0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61EE394-90CE-407D-AB8E-92FDCD00CE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3323A90-E779-48A6-A1ED-AC1DC79359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853B8-EACD-42DD-9E25-39E32CE477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536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06434E6-4000-4B27-A2A2-515A558C6B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3E19163-AD7B-4FA7-B537-09856CA1CF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2FDADFD-E603-4C84-ACA9-347B4A23A7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440D4-479D-4963-9594-4C0DC60191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3310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80233E6-96AE-47AE-9EB4-3DF0A06798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0EC8939-CFBE-481A-9E7A-EF84516086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DA00E73-A061-4C93-8D4B-921B3F8877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9747F-C159-4C3B-944A-2EB5A8AE2B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5885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30A753-D596-43EE-B38A-958D8FCC18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1C8CB2-0A0F-4EC7-BBC1-8B404ECD5B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46EF01-64AE-4F85-9081-ED3EF44F6D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C1F9B-0864-4FA7-9969-D46010B3F4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03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AE62CC-B69C-4DB0-80A4-6D3B5DF67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99E98C-5234-42F4-A447-3F55DA420B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D6178C-4BD6-4BC5-A3BB-E36C95A23C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39BF6-67CE-4C41-8A23-A9DCEB49D3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3748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8E19E19-099B-4CA2-9055-4E61FFEE93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53C9EE0-B900-4C60-9D5A-D4BC88E1DB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EE3F983D-F938-42BC-9FF6-C7CF7659CE4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05E88585-DD92-42A2-84F8-007D2DAF4C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17BDC33F-FEE8-4E0D-B8E6-8A0B2F9BEF0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27A2A6EF-AFEF-4A4E-9661-E5CDDE507D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F2D368AE-AEA4-49DF-8C85-F2489A1D7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5651EA11-93B6-4A08-AD41-9BD2FA8A460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5AAA99EC-B1CB-43F4-BC98-F6EC245DEE5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Stat 301 – Day 10</a:t>
            </a:r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FD90314C-256F-40F2-B139-E8B63BADE7F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2552700"/>
            <a:ext cx="6553200" cy="1752600"/>
          </a:xfrm>
        </p:spPr>
        <p:txBody>
          <a:bodyPr/>
          <a:lstStyle/>
          <a:p>
            <a:pPr eaLnBrk="1" hangingPunct="1"/>
            <a:r>
              <a:rPr lang="en-US" altLang="en-US" dirty="0"/>
              <a:t>One proportion </a:t>
            </a:r>
            <a:r>
              <a:rPr lang="en-US" altLang="en-US" i="1" dirty="0"/>
              <a:t>z</a:t>
            </a:r>
            <a:r>
              <a:rPr lang="en-US" altLang="en-US" dirty="0"/>
              <a:t>-procedures cont.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2CC6A45-6003-45B2-86C5-8421C4034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4572000"/>
            <a:ext cx="754221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en-US" sz="3200" dirty="0">
                <a:latin typeface="Times New Roman" panose="02020603050405020304" pitchFamily="18" charset="0"/>
              </a:rPr>
              <a:t>A statistician is someone whose life ambition is to only be wrong 5% of the time.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4D08B-38F2-D7EB-9807-AE073F2EB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Confidence interval for </a:t>
            </a:r>
            <a:r>
              <a:rPr lang="en-US" dirty="0">
                <a:latin typeface="Symbol" panose="05050102010706020507" pitchFamily="18" charset="2"/>
              </a:rPr>
              <a:t>p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69B0FA9-EED0-1000-1619-8451EAAAC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observed a sample proportion (say 0.645)</a:t>
            </a:r>
          </a:p>
          <a:p>
            <a:pPr lvl="1"/>
            <a:r>
              <a:rPr lang="en-US" dirty="0"/>
              <a:t>We can try all the possible values of </a:t>
            </a:r>
            <a:r>
              <a:rPr lang="en-US" dirty="0">
                <a:latin typeface="Symbol" panose="05050102010706020507" pitchFamily="18" charset="2"/>
              </a:rPr>
              <a:t>p</a:t>
            </a:r>
            <a:r>
              <a:rPr lang="en-US" dirty="0"/>
              <a:t> to see which could have plausibly led to this value</a:t>
            </a:r>
          </a:p>
          <a:p>
            <a:r>
              <a:rPr lang="en-US" dirty="0"/>
              <a:t>We believe the sample proportion is in the “neighborhood” of the actual value of </a:t>
            </a:r>
            <a:r>
              <a:rPr lang="en-US" dirty="0">
                <a:latin typeface="Symbol" panose="05050102010706020507" pitchFamily="18" charset="2"/>
              </a:rPr>
              <a:t>p</a:t>
            </a:r>
          </a:p>
          <a:p>
            <a:r>
              <a:rPr lang="en-US" dirty="0"/>
              <a:t>How far away do you think </a:t>
            </a:r>
            <a:r>
              <a:rPr lang="en-US" dirty="0">
                <a:latin typeface="Symbol" panose="05050102010706020507" pitchFamily="18" charset="2"/>
              </a:rPr>
              <a:t>p</a:t>
            </a:r>
            <a:r>
              <a:rPr lang="en-US" dirty="0"/>
              <a:t> might be from our observed sample proportion?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A4F2E4F-C984-182B-5C09-BD82E5AD7B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0728" y="4418012"/>
            <a:ext cx="1982465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203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9679B860-C5F9-4E2D-ABFE-C8E50280FC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One Sample </a:t>
            </a:r>
            <a:r>
              <a:rPr lang="en-US" altLang="en-US" i="1" dirty="0"/>
              <a:t>z</a:t>
            </a:r>
            <a:r>
              <a:rPr lang="en-US" altLang="en-US" dirty="0"/>
              <a:t>-interval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928D34-3840-4A0C-B1D5-2E528D17F83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92275"/>
                <a:ext cx="8229600" cy="4530725"/>
              </a:xfrm>
            </p:spPr>
            <p:txBody>
              <a:bodyPr/>
              <a:lstStyle/>
              <a:p>
                <a:pPr>
                  <a:defRPr/>
                </a:pPr>
                <a:r>
                  <a:rPr lang="en-US" dirty="0"/>
                  <a:t>One sample </a:t>
                </a:r>
                <a:r>
                  <a:rPr lang="en-US" i="1" dirty="0"/>
                  <a:t>z</a:t>
                </a:r>
                <a:r>
                  <a:rPr lang="en-US" dirty="0"/>
                  <a:t>-interval for </a:t>
                </a:r>
                <a:r>
                  <a:rPr lang="en-US" dirty="0">
                    <a:latin typeface="Symbol" pitchFamily="18" charset="2"/>
                  </a:rPr>
                  <a:t>p </a:t>
                </a:r>
                <a:r>
                  <a:rPr lang="en-US" dirty="0"/>
                  <a:t>(aka “Wald”)</a:t>
                </a:r>
              </a:p>
              <a:p>
                <a:pPr>
                  <a:defRPr/>
                </a:pPr>
                <a:endParaRPr lang="en-US" dirty="0">
                  <a:latin typeface="Symbol" pitchFamily="18" charset="2"/>
                </a:endParaRPr>
              </a:p>
              <a:p>
                <a:pPr>
                  <a:defRPr/>
                </a:pPr>
                <a:endParaRPr lang="en-US" dirty="0">
                  <a:latin typeface="Symbol" pitchFamily="18" charset="2"/>
                </a:endParaRPr>
              </a:p>
              <a:p>
                <a:pPr marL="0" indent="0">
                  <a:buFont typeface="Wingdings" panose="05000000000000000000" pitchFamily="2" charset="2"/>
                  <a:buNone/>
                  <a:defRPr/>
                </a:pPr>
                <a:endParaRPr lang="en-US" dirty="0"/>
              </a:p>
              <a:p>
                <a:pPr>
                  <a:defRPr/>
                </a:pPr>
                <a:r>
                  <a:rPr lang="en-US" dirty="0"/>
                  <a:t>“Standard error” = estimate of standard deviation of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en-US" dirty="0"/>
                  <a:t> from sample data</a:t>
                </a:r>
              </a:p>
              <a:p>
                <a:pPr>
                  <a:defRPr/>
                </a:pPr>
                <a:r>
                  <a:rPr lang="en-US" dirty="0"/>
                  <a:t>But doesn’t always “work”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928D34-3840-4A0C-B1D5-2E528D17F83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92275"/>
                <a:ext cx="8229600" cy="4530725"/>
              </a:xfrm>
              <a:blipFill>
                <a:blip r:embed="rId3"/>
                <a:stretch>
                  <a:fillRect l="-593" t="-1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2" name="Picture 2">
            <a:extLst>
              <a:ext uri="{FF2B5EF4-FFF2-40B4-BE49-F238E27FC236}">
                <a16:creationId xmlns:a16="http://schemas.microsoft.com/office/drawing/2014/main" id="{02FE1280-4E3C-4122-9CB2-D82C0ECD57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1"/>
          <a:stretch>
            <a:fillRect/>
          </a:stretch>
        </p:blipFill>
        <p:spPr bwMode="auto">
          <a:xfrm>
            <a:off x="2133600" y="2301875"/>
            <a:ext cx="279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C2FC2EF-B450-4676-9E69-F6E9166B8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292475"/>
            <a:ext cx="2209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Sample proportion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32824CC-7561-4695-ABA9-AF12637D74FA}"/>
              </a:ext>
            </a:extLst>
          </p:cNvPr>
          <p:cNvCxnSpPr/>
          <p:nvPr/>
        </p:nvCxnSpPr>
        <p:spPr>
          <a:xfrm flipV="1">
            <a:off x="2133600" y="2743200"/>
            <a:ext cx="228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D7D1CE1-60DF-420E-8E91-A4D37EFC7193}"/>
              </a:ext>
            </a:extLst>
          </p:cNvPr>
          <p:cNvCxnSpPr/>
          <p:nvPr/>
        </p:nvCxnSpPr>
        <p:spPr>
          <a:xfrm flipV="1">
            <a:off x="2743200" y="2590800"/>
            <a:ext cx="7874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9016DD-3F0D-4FF9-9140-13C5493DD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378075"/>
            <a:ext cx="1441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Sample size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6ADE021-3D99-42FC-88BE-601664970CAD}"/>
              </a:ext>
            </a:extLst>
          </p:cNvPr>
          <p:cNvCxnSpPr/>
          <p:nvPr/>
        </p:nvCxnSpPr>
        <p:spPr>
          <a:xfrm flipH="1">
            <a:off x="4191000" y="2590800"/>
            <a:ext cx="15240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EFAD9E1-ECEF-47CA-9101-00FC4D7C0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276600"/>
            <a:ext cx="1504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Critical value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8A8DD34-879C-4258-9A78-F37798377982}"/>
              </a:ext>
            </a:extLst>
          </p:cNvPr>
          <p:cNvCxnSpPr/>
          <p:nvPr/>
        </p:nvCxnSpPr>
        <p:spPr>
          <a:xfrm flipH="1" flipV="1">
            <a:off x="3136900" y="2743200"/>
            <a:ext cx="673100" cy="6413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511E7716-0F77-4E5B-BFFE-3E3CAE957797}"/>
              </a:ext>
            </a:extLst>
          </p:cNvPr>
          <p:cNvSpPr/>
          <p:nvPr/>
        </p:nvSpPr>
        <p:spPr>
          <a:xfrm>
            <a:off x="3352800" y="2133600"/>
            <a:ext cx="1574800" cy="990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FFF5AE1-AD7B-421D-9A3F-F286C97CC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292475"/>
            <a:ext cx="1671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Standard error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DF4FF11-B1E5-43B0-A5C8-F9D6306A2D18}"/>
              </a:ext>
            </a:extLst>
          </p:cNvPr>
          <p:cNvCxnSpPr/>
          <p:nvPr/>
        </p:nvCxnSpPr>
        <p:spPr>
          <a:xfrm flipH="1" flipV="1">
            <a:off x="4927600" y="3063875"/>
            <a:ext cx="1092200" cy="212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75E6EE58-9995-40F8-B9C8-6B302C223116}"/>
              </a:ext>
            </a:extLst>
          </p:cNvPr>
          <p:cNvSpPr/>
          <p:nvPr/>
        </p:nvSpPr>
        <p:spPr>
          <a:xfrm>
            <a:off x="2971800" y="2133600"/>
            <a:ext cx="2209800" cy="1066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AF188A5-D3E7-46D1-AE4E-411F2B819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827338"/>
            <a:ext cx="1724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Margin-of-error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4CEF475-7146-4630-BA93-0036835865A0}"/>
              </a:ext>
            </a:extLst>
          </p:cNvPr>
          <p:cNvCxnSpPr/>
          <p:nvPr/>
        </p:nvCxnSpPr>
        <p:spPr>
          <a:xfrm flipH="1" flipV="1">
            <a:off x="5181600" y="2933700"/>
            <a:ext cx="838200" cy="15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600C8683-6990-4AC9-87E6-E714F2980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4550" y="3368675"/>
            <a:ext cx="285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i="1"/>
              <a:t>estimate </a:t>
            </a:r>
            <a:r>
              <a:rPr lang="en-US" altLang="en-US" sz="1800" i="1" u="sng"/>
              <a:t>+</a:t>
            </a:r>
            <a:r>
              <a:rPr lang="en-US" altLang="en-US" sz="1800" i="1"/>
              <a:t> margin-of-error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11" grpId="0"/>
      <p:bldP spid="14" grpId="0"/>
      <p:bldP spid="17" grpId="0" animBg="1"/>
      <p:bldP spid="18" grpId="0"/>
      <p:bldP spid="21" grpId="0" animBg="1"/>
      <p:bldP spid="22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F48167B-9756-421A-A656-20B1477CB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“z-procedures”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3B51E9-1248-47B0-B5FA-D237E2E4FE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Test of Significance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3FD24C1A-B596-4BCB-8123-A1949FBCA23E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/>
                  <a:t>H</a:t>
                </a:r>
                <a:r>
                  <a:rPr lang="en-US" baseline="-25000" dirty="0"/>
                  <a:t>0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Test statistic: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Validity conditions to use normal to find p-value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≥10,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≥10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b="0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3FD24C1A-B596-4BCB-8123-A1949FBCA2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603" t="-1080" r="-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D25E006-7E9E-41E8-AFCB-C16277CB29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Confidence interval for </a:t>
            </a:r>
            <a:r>
              <a:rPr lang="en-US" dirty="0">
                <a:latin typeface="Symbol" panose="05050102010706020507" pitchFamily="18" charset="2"/>
              </a:rPr>
              <a:t>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50461643-AAB6-47D3-ABF8-45913C9A0C4A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/>
            <p:txBody>
              <a:bodyPr/>
              <a:lstStyle/>
              <a:p>
                <a:endParaRPr lang="en-US" dirty="0"/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±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acc>
                              <m:accPr>
                                <m:chr m:val="̂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</m:acc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Validity conditions to use normal to find z*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≥10,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≥10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50461643-AAB6-47D3-ABF8-45913C9A0C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>
                <a:blip r:embed="rId3"/>
                <a:stretch>
                  <a:fillRect l="-603" r="-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652C1CE-1FF4-6879-5059-F84953B8D435}"/>
              </a:ext>
            </a:extLst>
          </p:cNvPr>
          <p:cNvCxnSpPr>
            <a:cxnSpLocks/>
          </p:cNvCxnSpPr>
          <p:nvPr/>
        </p:nvCxnSpPr>
        <p:spPr>
          <a:xfrm flipH="1">
            <a:off x="1524000" y="1295400"/>
            <a:ext cx="381000" cy="990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37B61B6-C716-3541-A498-CFE39846EDD5}"/>
              </a:ext>
            </a:extLst>
          </p:cNvPr>
          <p:cNvSpPr txBox="1"/>
          <p:nvPr/>
        </p:nvSpPr>
        <p:spPr>
          <a:xfrm>
            <a:off x="609600" y="1102332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Unknown parameter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562FDD4-D4F7-AEE4-9B88-062E4B62531E}"/>
              </a:ext>
            </a:extLst>
          </p:cNvPr>
          <p:cNvCxnSpPr>
            <a:cxnSpLocks/>
          </p:cNvCxnSpPr>
          <p:nvPr/>
        </p:nvCxnSpPr>
        <p:spPr>
          <a:xfrm flipH="1">
            <a:off x="2362200" y="1689617"/>
            <a:ext cx="509558" cy="7487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D337411-F922-8B94-262F-EC216FF9CDA9}"/>
              </a:ext>
            </a:extLst>
          </p:cNvPr>
          <p:cNvSpPr txBox="1"/>
          <p:nvPr/>
        </p:nvSpPr>
        <p:spPr>
          <a:xfrm>
            <a:off x="2060801" y="1374311"/>
            <a:ext cx="2274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Hypothesized value</a:t>
            </a:r>
          </a:p>
        </p:txBody>
      </p:sp>
    </p:spTree>
    <p:extLst>
      <p:ext uri="{BB962C8B-B14F-4D97-AF65-F5344CB8AC3E}">
        <p14:creationId xmlns:p14="http://schemas.microsoft.com/office/powerpoint/2010/main" val="2089589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5A74B2F-4B69-306B-17D1-4C8378F82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29B6616-5525-F62C-1570-2C34D92FF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Parameter: “probability a student…” better than “probability students …”</a:t>
            </a:r>
          </a:p>
          <a:p>
            <a:r>
              <a:rPr lang="en-US" dirty="0"/>
              <a:t>Checking the CLT conditions, tell me the numbers you are comparing to 10</a:t>
            </a:r>
          </a:p>
          <a:p>
            <a:r>
              <a:rPr lang="en-US" dirty="0"/>
              <a:t>Comparing p-values: “they are similar” or “they are within .01 of each other” probably better than “they are similar because they are both less than 0.05”</a:t>
            </a:r>
          </a:p>
        </p:txBody>
      </p:sp>
    </p:spTree>
    <p:extLst>
      <p:ext uri="{BB962C8B-B14F-4D97-AF65-F5344CB8AC3E}">
        <p14:creationId xmlns:p14="http://schemas.microsoft.com/office/powerpoint/2010/main" val="36609029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4A9E1-5C85-49AA-ABE8-EB1E53FCD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6E080-0EC6-4111-A617-EC3555E1F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Continue submitting practice questions</a:t>
            </a:r>
          </a:p>
          <a:p>
            <a:pPr lvl="1"/>
            <a:r>
              <a:rPr lang="en-US" dirty="0"/>
              <a:t>If resubmit, please highlight your changes?</a:t>
            </a:r>
          </a:p>
          <a:p>
            <a:r>
              <a:rPr lang="en-US" dirty="0"/>
              <a:t>Continue HW 3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D796E6-91D8-08F7-3BBC-A1E87B3BCB6C}"/>
              </a:ext>
            </a:extLst>
          </p:cNvPr>
          <p:cNvSpPr txBox="1"/>
          <p:nvPr/>
        </p:nvSpPr>
        <p:spPr>
          <a:xfrm>
            <a:off x="4038600" y="457200"/>
            <a:ext cx="373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Office hours</a:t>
            </a:r>
          </a:p>
          <a:p>
            <a:r>
              <a:rPr lang="en-US" dirty="0">
                <a:solidFill>
                  <a:srgbClr val="0070C0"/>
                </a:solidFill>
              </a:rPr>
              <a:t>Tomorrow 2:30-3:30</a:t>
            </a:r>
          </a:p>
          <a:p>
            <a:r>
              <a:rPr lang="en-US" dirty="0">
                <a:solidFill>
                  <a:srgbClr val="0070C0"/>
                </a:solidFill>
              </a:rPr>
              <a:t>Calendly/Discord/Zoom</a:t>
            </a:r>
          </a:p>
        </p:txBody>
      </p:sp>
    </p:spTree>
    <p:extLst>
      <p:ext uri="{BB962C8B-B14F-4D97-AF65-F5344CB8AC3E}">
        <p14:creationId xmlns:p14="http://schemas.microsoft.com/office/powerpoint/2010/main" val="2677333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A916F-10D3-B111-0E21-66C1759D4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 of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437FC3-8C7C-9397-684E-DFC8BBE70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4040188" cy="639762"/>
          </a:xfrm>
        </p:spPr>
        <p:txBody>
          <a:bodyPr/>
          <a:lstStyle/>
          <a:p>
            <a:r>
              <a:rPr lang="en-US" dirty="0"/>
              <a:t>Sample counts (X)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22944783-BEF6-BF45-C1E4-2035C04F0613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Mean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SD(X)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</m:d>
                      </m:e>
                    </m:rad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22944783-BEF6-BF45-C1E4-2035C04F06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6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Placeholder 8">
                <a:extLst>
                  <a:ext uri="{FF2B5EF4-FFF2-40B4-BE49-F238E27FC236}">
                    <a16:creationId xmlns:a16="http://schemas.microsoft.com/office/drawing/2014/main" id="{6604B38D-466F-7A67-FCBC-572F8EACFA4C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4645025" y="990600"/>
                <a:ext cx="4041775" cy="639762"/>
              </a:xfrm>
            </p:spPr>
            <p:txBody>
              <a:bodyPr/>
              <a:lstStyle/>
              <a:p>
                <a:r>
                  <a:rPr lang="en-US" dirty="0"/>
                  <a:t>Sample proportions 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</m:acc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>
          <p:sp>
            <p:nvSpPr>
              <p:cNvPr id="9" name="Text Placeholder 8">
                <a:extLst>
                  <a:ext uri="{FF2B5EF4-FFF2-40B4-BE49-F238E27FC236}">
                    <a16:creationId xmlns:a16="http://schemas.microsoft.com/office/drawing/2014/main" id="{6604B38D-466F-7A67-FCBC-572F8EACFA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4645025" y="990600"/>
                <a:ext cx="4041775" cy="639762"/>
              </a:xfrm>
              <a:blipFill>
                <a:blip r:embed="rId3"/>
                <a:stretch>
                  <a:fillRect l="-2413" b="-2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81AF4412-DEB7-9E06-A00E-5586EF7EE597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/>
            <p:txBody>
              <a:bodyPr/>
              <a:lstStyle/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Mean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SD(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en-US" dirty="0"/>
                  <a:t>)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81AF4412-DEB7-9E06-A00E-5586EF7EE5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>
                <a:blip r:embed="rId4"/>
                <a:stretch>
                  <a:fillRect l="-6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53D0B0AB-E1FA-CC42-B581-C47CCEF6FFA0}"/>
              </a:ext>
            </a:extLst>
          </p:cNvPr>
          <p:cNvSpPr txBox="1"/>
          <p:nvPr/>
        </p:nvSpPr>
        <p:spPr>
          <a:xfrm>
            <a:off x="256631" y="5486400"/>
            <a:ext cx="8887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Standardizing: (observed – mean)/(standard deviation)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1337B57-8652-3136-11F9-8C7446B896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800" y="1754640"/>
            <a:ext cx="3048000" cy="24384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5E1E2AB-2F3C-2F70-1250-A5B30443B24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00600" y="1742586"/>
            <a:ext cx="3182938" cy="2448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2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59A916F-10D3-B111-0E21-66C1759D482F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If </a:t>
                </a:r>
                <a:r>
                  <a:rPr lang="en-US" i="1" dirty="0"/>
                  <a:t>n</a:t>
                </a:r>
                <a:r>
                  <a:rPr lang="en-US" dirty="0"/>
                  <a:t> is large (relative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/>
                  <a:t>):</a:t>
                </a: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59A916F-10D3-B111-0E21-66C1759D48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815" t="-101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437FC3-8C7C-9397-684E-DFC8BBE70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4040188" cy="639762"/>
          </a:xfrm>
        </p:spPr>
        <p:txBody>
          <a:bodyPr/>
          <a:lstStyle/>
          <a:p>
            <a:r>
              <a:rPr lang="en-US" dirty="0"/>
              <a:t>Sample counts (X)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22944783-BEF6-BF45-C1E4-2035C04F0613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Mean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SD(X)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</m:d>
                      </m:e>
                    </m:rad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22944783-BEF6-BF45-C1E4-2035C04F06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6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Placeholder 8">
                <a:extLst>
                  <a:ext uri="{FF2B5EF4-FFF2-40B4-BE49-F238E27FC236}">
                    <a16:creationId xmlns:a16="http://schemas.microsoft.com/office/drawing/2014/main" id="{6604B38D-466F-7A67-FCBC-572F8EACFA4C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>
              <a:xfrm>
                <a:off x="4645025" y="990600"/>
                <a:ext cx="4041775" cy="639762"/>
              </a:xfrm>
            </p:spPr>
            <p:txBody>
              <a:bodyPr/>
              <a:lstStyle/>
              <a:p>
                <a:r>
                  <a:rPr lang="en-US" dirty="0"/>
                  <a:t>Sample proportions 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</m:acc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>
          <p:sp>
            <p:nvSpPr>
              <p:cNvPr id="9" name="Text Placeholder 8">
                <a:extLst>
                  <a:ext uri="{FF2B5EF4-FFF2-40B4-BE49-F238E27FC236}">
                    <a16:creationId xmlns:a16="http://schemas.microsoft.com/office/drawing/2014/main" id="{6604B38D-466F-7A67-FCBC-572F8EACFA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xfrm>
                <a:off x="4645025" y="990600"/>
                <a:ext cx="4041775" cy="639762"/>
              </a:xfrm>
              <a:blipFill>
                <a:blip r:embed="rId4"/>
                <a:stretch>
                  <a:fillRect l="-2413" b="-2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81AF4412-DEB7-9E06-A00E-5586EF7EE597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/>
            <p:txBody>
              <a:bodyPr/>
              <a:lstStyle/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Mean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SD(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en-US" dirty="0"/>
                  <a:t>)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81AF4412-DEB7-9E06-A00E-5586EF7EE5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>
                <a:blip r:embed="rId5"/>
                <a:stretch>
                  <a:fillRect l="-6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6585B2B0-0375-B42A-3006-1F9D5272A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0" y="1753734"/>
            <a:ext cx="2876550" cy="255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5C8BAC4-177D-D52A-8018-C0ECF1F948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1"/>
          <a:stretch>
            <a:fillRect/>
          </a:stretch>
        </p:blipFill>
        <p:spPr bwMode="auto">
          <a:xfrm>
            <a:off x="1143000" y="1676400"/>
            <a:ext cx="2862263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3D0B0AB-E1FA-CC42-B581-C47CCEF6FFA0}"/>
              </a:ext>
            </a:extLst>
          </p:cNvPr>
          <p:cNvSpPr txBox="1"/>
          <p:nvPr/>
        </p:nvSpPr>
        <p:spPr>
          <a:xfrm>
            <a:off x="256631" y="5486400"/>
            <a:ext cx="8887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Standardizing: (observed – mean)/(standard deviation)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B4700AE-5B1F-E945-AACD-46B0568E204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27131" y="4118564"/>
            <a:ext cx="2743200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297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6256BBDD-C8D1-ACCC-AE7C-D3E5DBB020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Advantages to Normal Distribution, Sample proportions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D722C-6BF0-E322-B2E7-1C7DE2F640D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>
            <a:blip r:embed="rId2"/>
            <a:stretch>
              <a:fillRect l="-444" t="-1480" r="-148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C8785-AE06-9635-FD2A-67E9A1331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9190C-94DE-7D34-E90C-C9021EEDC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7F41F3-9601-CF8B-4A0D-8453EFD810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019" y="1295400"/>
            <a:ext cx="3629025" cy="28860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EFF1C5F-D210-BB63-1C81-4848D7139B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523082"/>
            <a:ext cx="3057525" cy="6572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48D435C-8D36-1C1F-4D15-F8463E4F0C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000" y="533682"/>
            <a:ext cx="3028950" cy="6477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4681966-1EB4-DE3B-EEAE-8F79572EAF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0600" y="1295400"/>
            <a:ext cx="3571875" cy="28289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ACD28B5-A0AD-3DA9-4D16-7067401DC4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00600" y="3850967"/>
            <a:ext cx="3629025" cy="28670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65108D3-01E7-CA8E-6255-BD13DFED5E9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1050" y="3760787"/>
            <a:ext cx="348615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51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6357A-30FC-16B7-3BE4-08969DA3D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can I use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69F27-1307-5F20-EC36-F1D34DB73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Binomial distribution</a:t>
            </a:r>
          </a:p>
          <a:p>
            <a:pPr lvl="1"/>
            <a:r>
              <a:rPr lang="en-US" dirty="0"/>
              <a:t>Two outcomes</a:t>
            </a:r>
          </a:p>
          <a:p>
            <a:pPr lvl="1"/>
            <a:r>
              <a:rPr lang="en-US" dirty="0"/>
              <a:t>Independent trials</a:t>
            </a:r>
          </a:p>
          <a:p>
            <a:pPr lvl="1"/>
            <a:r>
              <a:rPr lang="en-US" dirty="0"/>
              <a:t>Constant probability of success</a:t>
            </a:r>
          </a:p>
          <a:p>
            <a:pPr lvl="1"/>
            <a:r>
              <a:rPr lang="en-US" dirty="0"/>
              <a:t>Fixed n</a:t>
            </a:r>
          </a:p>
          <a:p>
            <a:r>
              <a:rPr lang="en-US" dirty="0"/>
              <a:t>Normal distribution</a:t>
            </a:r>
          </a:p>
          <a:p>
            <a:pPr lvl="1"/>
            <a:r>
              <a:rPr lang="en-US" dirty="0"/>
              <a:t>Binomial distribution</a:t>
            </a:r>
          </a:p>
          <a:p>
            <a:pPr lvl="1"/>
            <a:r>
              <a:rPr lang="en-US" dirty="0"/>
              <a:t>“Large n”</a:t>
            </a:r>
          </a:p>
        </p:txBody>
      </p:sp>
    </p:spTree>
    <p:extLst>
      <p:ext uri="{BB962C8B-B14F-4D97-AF65-F5344CB8AC3E}">
        <p14:creationId xmlns:p14="http://schemas.microsoft.com/office/powerpoint/2010/main" val="2950866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4A7D613-CA0C-7550-F2F9-6652272F1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proportion </a:t>
            </a:r>
            <a:r>
              <a:rPr lang="en-US" i="1" dirty="0"/>
              <a:t>z</a:t>
            </a:r>
            <a:r>
              <a:rPr lang="en-US" dirty="0"/>
              <a:t>-test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933EFF88-BB1D-9427-67CE-B9832C467D2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H</a:t>
                </a:r>
                <a:r>
                  <a:rPr lang="en-US" baseline="-25000" dirty="0"/>
                  <a:t>0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/>
                  <a:t> = 0.5 vs. H</a:t>
                </a:r>
                <a:r>
                  <a:rPr lang="en-US" baseline="-25000" dirty="0"/>
                  <a:t>a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dirty="0"/>
                  <a:t> 0.5</a:t>
                </a:r>
              </a:p>
              <a:p>
                <a:r>
                  <a:rPr lang="en-US" dirty="0"/>
                  <a:t>Sample size is large enough so can use the normal distribution</a:t>
                </a:r>
              </a:p>
              <a:p>
                <a:pPr lvl="1"/>
                <a:r>
                  <a:rPr lang="en-US" dirty="0"/>
                  <a:t>284 x .5 &gt; 10 </a:t>
                </a:r>
              </a:p>
            </p:txBody>
          </p:sp>
        </mc:Choice>
        <mc:Fallback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933EFF88-BB1D-9427-67CE-B9832C467D2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93" t="-1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>
            <a:extLst>
              <a:ext uri="{FF2B5EF4-FFF2-40B4-BE49-F238E27FC236}">
                <a16:creationId xmlns:a16="http://schemas.microsoft.com/office/drawing/2014/main" id="{8793D310-95B3-02BC-5554-4A8118BF38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1681" y="3733800"/>
            <a:ext cx="2528637" cy="19812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8EFE2A8-BDE5-2659-CD19-E42A4691BD7D}"/>
              </a:ext>
            </a:extLst>
          </p:cNvPr>
          <p:cNvSpPr txBox="1"/>
          <p:nvPr/>
        </p:nvSpPr>
        <p:spPr>
          <a:xfrm>
            <a:off x="4343400" y="38100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Standardized statistic</a:t>
            </a:r>
          </a:p>
          <a:p>
            <a:r>
              <a:rPr lang="en-US" dirty="0"/>
              <a:t>z = (0.4754 – 0.5)/.02967 = -.83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E1D32F1-8874-15B8-9D24-238959A046DE}"/>
              </a:ext>
            </a:extLst>
          </p:cNvPr>
          <p:cNvCxnSpPr/>
          <p:nvPr/>
        </p:nvCxnSpPr>
        <p:spPr>
          <a:xfrm flipH="1">
            <a:off x="6057900" y="3551238"/>
            <a:ext cx="419100" cy="6397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457D904-029E-011D-42EF-5209FF285390}"/>
              </a:ext>
            </a:extLst>
          </p:cNvPr>
          <p:cNvCxnSpPr>
            <a:cxnSpLocks/>
          </p:cNvCxnSpPr>
          <p:nvPr/>
        </p:nvCxnSpPr>
        <p:spPr>
          <a:xfrm>
            <a:off x="6629400" y="3551238"/>
            <a:ext cx="285750" cy="5768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71EC58B-B1B1-8F31-A4B9-387B416E36A7}"/>
                  </a:ext>
                </a:extLst>
              </p:cNvPr>
              <p:cNvSpPr txBox="1"/>
              <p:nvPr/>
            </p:nvSpPr>
            <p:spPr>
              <a:xfrm>
                <a:off x="5943600" y="2962741"/>
                <a:ext cx="226215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chemeClr val="accent2">
                        <a:lumMod val="75000"/>
                      </a:schemeClr>
                    </a:solidFill>
                  </a:rPr>
                  <a:t>Using hypothesized </a:t>
                </a:r>
              </a:p>
              <a:p>
                <a:r>
                  <a:rPr lang="en-US" dirty="0">
                    <a:solidFill>
                      <a:schemeClr val="accent2">
                        <a:lumMod val="75000"/>
                      </a:schemeClr>
                    </a:solidFill>
                  </a:rPr>
                  <a:t>value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US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71EC58B-B1B1-8F31-A4B9-387B416E36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962741"/>
                <a:ext cx="2262158" cy="646331"/>
              </a:xfrm>
              <a:prstGeom prst="rect">
                <a:avLst/>
              </a:prstGeom>
              <a:blipFill>
                <a:blip r:embed="rId4"/>
                <a:stretch>
                  <a:fillRect l="-2156" t="-4717" r="-1078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6C2A1E05-B0EB-AE18-5DFE-A950E2A50B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3146895"/>
            <a:ext cx="6477000" cy="2954533"/>
          </a:xfrm>
          <a:prstGeom prst="rect">
            <a:avLst/>
          </a:prstGeom>
        </p:spPr>
      </p:pic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658287D-5A72-748D-0972-831B382696BE}"/>
              </a:ext>
            </a:extLst>
          </p:cNvPr>
          <p:cNvCxnSpPr>
            <a:cxnSpLocks/>
          </p:cNvCxnSpPr>
          <p:nvPr/>
        </p:nvCxnSpPr>
        <p:spPr>
          <a:xfrm flipH="1">
            <a:off x="4114800" y="945117"/>
            <a:ext cx="369567" cy="807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CB17C237-E093-CFC0-61F2-44B5D11BA659}"/>
              </a:ext>
            </a:extLst>
          </p:cNvPr>
          <p:cNvSpPr txBox="1"/>
          <p:nvPr/>
        </p:nvSpPr>
        <p:spPr>
          <a:xfrm>
            <a:off x="3188967" y="752049"/>
            <a:ext cx="2262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Unknown parameter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A7C2503-7D0A-FD46-C69C-A26DCEFC6E86}"/>
              </a:ext>
            </a:extLst>
          </p:cNvPr>
          <p:cNvCxnSpPr>
            <a:cxnSpLocks/>
          </p:cNvCxnSpPr>
          <p:nvPr/>
        </p:nvCxnSpPr>
        <p:spPr>
          <a:xfrm flipH="1">
            <a:off x="5257800" y="1339334"/>
            <a:ext cx="193325" cy="3661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29254086-6F31-EEAC-5448-37FFE29EA9E3}"/>
              </a:ext>
            </a:extLst>
          </p:cNvPr>
          <p:cNvSpPr txBox="1"/>
          <p:nvPr/>
        </p:nvSpPr>
        <p:spPr>
          <a:xfrm>
            <a:off x="4640168" y="1024028"/>
            <a:ext cx="2274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Hypothesized value</a:t>
            </a:r>
          </a:p>
        </p:txBody>
      </p:sp>
    </p:spTree>
    <p:extLst>
      <p:ext uri="{BB962C8B-B14F-4D97-AF65-F5344CB8AC3E}">
        <p14:creationId xmlns:p14="http://schemas.microsoft.com/office/powerpoint/2010/main" val="2585731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15" grpId="0"/>
      <p:bldP spid="21" grpId="0"/>
      <p:bldP spid="23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C3BDF-4BCC-BFE7-7DB6-47B99E5D7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040CC-C463-95C3-9C35-B9C12294B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E352EA-7FE5-2AC4-A3F7-0AEEE52665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626" y="311541"/>
            <a:ext cx="5800725" cy="3248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9E2F03A-3891-4947-9CB4-5D97C29BC4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2951368"/>
            <a:ext cx="5414331" cy="34285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76058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CEE5A-B983-AF79-ED01-9D9A75792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03A36-B91C-D5E5-9C44-D7C37F0D3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Investigation 1.9: Can I use the normal distribution to get a confidence interval?</a:t>
            </a:r>
          </a:p>
          <a:p>
            <a:pPr lvl="1"/>
            <a:r>
              <a:rPr lang="en-US" dirty="0"/>
              <a:t>Through part L</a:t>
            </a:r>
          </a:p>
        </p:txBody>
      </p:sp>
    </p:spTree>
    <p:extLst>
      <p:ext uri="{BB962C8B-B14F-4D97-AF65-F5344CB8AC3E}">
        <p14:creationId xmlns:p14="http://schemas.microsoft.com/office/powerpoint/2010/main" val="396715727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11524</TotalTime>
  <Words>487</Words>
  <Application>Microsoft Office PowerPoint</Application>
  <PresentationFormat>On-screen Show (4:3)</PresentationFormat>
  <Paragraphs>109</Paragraphs>
  <Slides>14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Cambria Math</vt:lpstr>
      <vt:lpstr>Garamond</vt:lpstr>
      <vt:lpstr>Symbol</vt:lpstr>
      <vt:lpstr>Times New Roman</vt:lpstr>
      <vt:lpstr>Wingdings</vt:lpstr>
      <vt:lpstr>Default Theme</vt:lpstr>
      <vt:lpstr>Stat 301 – Day 10</vt:lpstr>
      <vt:lpstr>Distribution of</vt:lpstr>
      <vt:lpstr>If n is large (relative to π):</vt:lpstr>
      <vt:lpstr>Advantages to Normal Distribution, Sample proportions</vt:lpstr>
      <vt:lpstr>PowerPoint Presentation</vt:lpstr>
      <vt:lpstr>When can I use </vt:lpstr>
      <vt:lpstr>One proportion z-test</vt:lpstr>
      <vt:lpstr>PowerPoint Presentation</vt:lpstr>
      <vt:lpstr>To Do</vt:lpstr>
      <vt:lpstr>Confidence interval for p</vt:lpstr>
      <vt:lpstr>One Sample z-interval</vt:lpstr>
      <vt:lpstr>“z-procedures”</vt:lpstr>
      <vt:lpstr>Practice questions</vt:lpstr>
      <vt:lpstr>To 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 301 – Day 6</dc:title>
  <dc:creator>ITS/CSS</dc:creator>
  <cp:lastModifiedBy>Beth L. Chance</cp:lastModifiedBy>
  <cp:revision>135</cp:revision>
  <cp:lastPrinted>2015-01-13T19:03:38Z</cp:lastPrinted>
  <dcterms:created xsi:type="dcterms:W3CDTF">2011-09-27T02:36:13Z</dcterms:created>
  <dcterms:modified xsi:type="dcterms:W3CDTF">2024-01-25T18:31:24Z</dcterms:modified>
</cp:coreProperties>
</file>